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4" r:id="rId2"/>
    <p:sldId id="300" r:id="rId3"/>
    <p:sldId id="286" r:id="rId4"/>
    <p:sldId id="292" r:id="rId5"/>
    <p:sldId id="293" r:id="rId6"/>
    <p:sldId id="294" r:id="rId7"/>
    <p:sldId id="295" r:id="rId8"/>
    <p:sldId id="287" r:id="rId9"/>
    <p:sldId id="315" r:id="rId10"/>
    <p:sldId id="296" r:id="rId11"/>
    <p:sldId id="298" r:id="rId12"/>
    <p:sldId id="303" r:id="rId13"/>
    <p:sldId id="301" r:id="rId14"/>
    <p:sldId id="302" r:id="rId15"/>
    <p:sldId id="304" r:id="rId16"/>
    <p:sldId id="299" r:id="rId17"/>
    <p:sldId id="288" r:id="rId18"/>
    <p:sldId id="297" r:id="rId19"/>
    <p:sldId id="305" r:id="rId20"/>
    <p:sldId id="308" r:id="rId21"/>
    <p:sldId id="311" r:id="rId22"/>
    <p:sldId id="310" r:id="rId23"/>
    <p:sldId id="289" r:id="rId24"/>
    <p:sldId id="313" r:id="rId25"/>
    <p:sldId id="314" r:id="rId26"/>
    <p:sldId id="316" r:id="rId27"/>
    <p:sldId id="306" r:id="rId28"/>
    <p:sldId id="290" r:id="rId29"/>
    <p:sldId id="291" r:id="rId30"/>
    <p:sldId id="312"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B93"/>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varScale="1">
        <p:scale>
          <a:sx n="116" d="100"/>
          <a:sy n="116" d="100"/>
        </p:scale>
        <p:origin x="10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16.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7.png"/><Relationship Id="rId4" Type="http://schemas.openxmlformats.org/officeDocument/2006/relationships/image" Target="../media/image58.png"/><Relationship Id="rId9" Type="http://schemas.openxmlformats.org/officeDocument/2006/relationships/image" Target="../media/image63.jpe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bc.co.uk/news/uk-47620228"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50" y="2609072"/>
            <a:ext cx="8320256"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'Planting for Drought'</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1168952" y="3750589"/>
            <a:ext cx="8320256" cy="2650211"/>
          </a:xfrm>
        </p:spPr>
        <p:txBody>
          <a:bodyPr vert="horz" lIns="91440" tIns="45720" rIns="91440" bIns="45720" rtlCol="0">
            <a:normAutofit/>
          </a:bodyPr>
          <a:lstStyle/>
          <a:p>
            <a:pPr algn="ctr">
              <a:lnSpc>
                <a:spcPct val="90000"/>
              </a:lnSpc>
            </a:pPr>
            <a:r>
              <a:rPr lang="en-GB" sz="4400" dirty="0">
                <a:latin typeface="Noto Sans" panose="020B0502040504020204" pitchFamily="34" charset="0"/>
                <a:ea typeface="Noto Sans" panose="020B0502040504020204" pitchFamily="34" charset="0"/>
              </a:rPr>
              <a:t>Welcome everyone</a:t>
            </a:r>
          </a:p>
          <a:p>
            <a:pPr algn="ctr">
              <a:lnSpc>
                <a:spcPct val="90000"/>
              </a:lnSpc>
            </a:pPr>
            <a:endParaRPr lang="en-GB" sz="700" dirty="0">
              <a:latin typeface="Noto Sans" panose="020B0502040504020204" pitchFamily="34" charset="0"/>
              <a:ea typeface="Noto Sans" panose="020B0502040504020204" pitchFamily="34" charset="0"/>
            </a:endParaRPr>
          </a:p>
          <a:p>
            <a:pPr algn="ctr">
              <a:lnSpc>
                <a:spcPct val="90000"/>
              </a:lnSpc>
            </a:pPr>
            <a:endParaRPr lang="en-GB" sz="700" dirty="0">
              <a:latin typeface="Noto Sans" panose="020B0502040504020204" pitchFamily="34" charset="0"/>
              <a:ea typeface="Noto Sans" panose="020B0502040504020204" pitchFamily="34" charset="0"/>
            </a:endParaRPr>
          </a:p>
          <a:p>
            <a:pPr algn="ctr">
              <a:lnSpc>
                <a:spcPct val="90000"/>
              </a:lnSpc>
            </a:pPr>
            <a:endParaRPr lang="en-GB" sz="700" dirty="0">
              <a:latin typeface="Noto Sans" panose="020B0502040504020204" pitchFamily="34" charset="0"/>
              <a:ea typeface="Noto Sans" panose="020B0502040504020204" pitchFamily="34" charset="0"/>
            </a:endParaRPr>
          </a:p>
          <a:p>
            <a:pPr algn="ctr">
              <a:lnSpc>
                <a:spcPct val="90000"/>
              </a:lnSpc>
            </a:pPr>
            <a:r>
              <a:rPr lang="en-GB" sz="3200" b="1" dirty="0">
                <a:solidFill>
                  <a:srgbClr val="004B93"/>
                </a:solidFill>
                <a:latin typeface="Noto Sans" panose="020B0502040504020204" pitchFamily="34" charset="0"/>
                <a:ea typeface="Noto Sans" panose="020B0502040504020204" pitchFamily="34" charset="0"/>
              </a:rPr>
              <a:t>Session 1</a:t>
            </a:r>
          </a:p>
          <a:p>
            <a:pPr algn="ctr">
              <a:lnSpc>
                <a:spcPct val="90000"/>
              </a:lnSpc>
            </a:pPr>
            <a:r>
              <a:rPr lang="en-GB" sz="3200" dirty="0">
                <a:solidFill>
                  <a:srgbClr val="004B93"/>
                </a:solidFill>
                <a:latin typeface="Noto Sans" panose="020B0502040504020204" pitchFamily="34" charset="0"/>
                <a:ea typeface="Noto Sans" panose="020B0502040504020204" pitchFamily="34" charset="0"/>
              </a:rPr>
              <a:t>Why are we talking about drought?</a:t>
            </a:r>
          </a:p>
          <a:p>
            <a:pPr algn="ctr">
              <a:lnSpc>
                <a:spcPct val="90000"/>
              </a:lnSpc>
            </a:pPr>
            <a:endParaRPr lang="en-US" sz="700" dirty="0">
              <a:latin typeface="Noto Sans" panose="020B0502040504020204" pitchFamily="34" charset="0"/>
              <a:ea typeface="Noto Sans" panose="020B0502040504020204" pitchFamily="34" charset="0"/>
            </a:endParaRPr>
          </a:p>
        </p:txBody>
      </p:sp>
      <p:pic>
        <p:nvPicPr>
          <p:cNvPr id="4" name="Picture 3">
            <a:extLst>
              <a:ext uri="{FF2B5EF4-FFF2-40B4-BE49-F238E27FC236}">
                <a16:creationId xmlns:a16="http://schemas.microsoft.com/office/drawing/2014/main" id="{438963B7-A29B-444E-BA63-3539424E3670}"/>
              </a:ext>
            </a:extLst>
          </p:cNvPr>
          <p:cNvPicPr>
            <a:picLocks noChangeAspect="1"/>
          </p:cNvPicPr>
          <p:nvPr/>
        </p:nvPicPr>
        <p:blipFill>
          <a:blip r:embed="rId2"/>
          <a:stretch>
            <a:fillRect/>
          </a:stretch>
        </p:blipFill>
        <p:spPr>
          <a:xfrm>
            <a:off x="4036116" y="457941"/>
            <a:ext cx="2585924" cy="2092924"/>
          </a:xfrm>
          <a:prstGeom prst="rect">
            <a:avLst/>
          </a:prstGeom>
        </p:spPr>
      </p:pic>
    </p:spTree>
    <p:extLst>
      <p:ext uri="{BB962C8B-B14F-4D97-AF65-F5344CB8AC3E}">
        <p14:creationId xmlns:p14="http://schemas.microsoft.com/office/powerpoint/2010/main" val="22971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Plant characteristics</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783405" y="1195031"/>
            <a:ext cx="8883864" cy="3717212"/>
          </a:xfrm>
        </p:spPr>
        <p:txBody>
          <a:bodyPr vert="horz" lIns="91440" tIns="45720" rIns="91440" bIns="45720" rtlCol="0">
            <a:normAutofit/>
          </a:bodyPr>
          <a:lstStyle/>
          <a:p>
            <a:pPr algn="l" fontAlgn="base"/>
            <a:r>
              <a:rPr lang="en-GB" dirty="0">
                <a:solidFill>
                  <a:srgbClr val="004B93"/>
                </a:solidFill>
                <a:latin typeface="Noto Sans" panose="020B0502040504020204" pitchFamily="34" charset="0"/>
                <a:ea typeface="Noto Sans" panose="020B0502040504020204" pitchFamily="34" charset="0"/>
              </a:rPr>
              <a:t>Drought tolerant plants have one or more of the following characteristics:</a:t>
            </a:r>
          </a:p>
          <a:p>
            <a:pPr algn="l" fontAlgn="base"/>
            <a:r>
              <a:rPr lang="en-GB" dirty="0">
                <a:latin typeface="Noto Sans" panose="020B0502040504020204" pitchFamily="34" charset="0"/>
                <a:ea typeface="Noto Sans" panose="020B0502040504020204" pitchFamily="34" charset="0"/>
              </a:rPr>
              <a:t>Adapted stems 				-	Storing water</a:t>
            </a:r>
          </a:p>
          <a:p>
            <a:pPr algn="l" fontAlgn="base"/>
            <a:r>
              <a:rPr lang="en-GB" dirty="0">
                <a:latin typeface="Noto Sans" panose="020B0502040504020204" pitchFamily="34" charset="0"/>
                <a:ea typeface="Noto Sans" panose="020B0502040504020204" pitchFamily="34" charset="0"/>
              </a:rPr>
              <a:t>Deeply lobed leaves 			-	Reducing surface area</a:t>
            </a:r>
          </a:p>
          <a:p>
            <a:pPr algn="l" fontAlgn="base"/>
            <a:r>
              <a:rPr lang="en-GB" dirty="0">
                <a:latin typeface="Noto Sans" panose="020B0502040504020204" pitchFamily="34" charset="0"/>
                <a:ea typeface="Noto Sans" panose="020B0502040504020204" pitchFamily="34" charset="0"/>
              </a:rPr>
              <a:t>Fine hairs on leaves or stems 	-	Trapping moisture</a:t>
            </a:r>
          </a:p>
          <a:p>
            <a:pPr algn="l" fontAlgn="base"/>
            <a:r>
              <a:rPr lang="en-GB" dirty="0">
                <a:latin typeface="Noto Sans" panose="020B0502040504020204" pitchFamily="34" charset="0"/>
                <a:ea typeface="Noto Sans" panose="020B0502040504020204" pitchFamily="34" charset="0"/>
              </a:rPr>
              <a:t>Silver or grey-green leaves 	- 	Reflecting sunlight</a:t>
            </a:r>
          </a:p>
          <a:p>
            <a:pPr algn="l" fontAlgn="base"/>
            <a:r>
              <a:rPr lang="en-GB" dirty="0">
                <a:latin typeface="Noto Sans" panose="020B0502040504020204" pitchFamily="34" charset="0"/>
                <a:ea typeface="Noto Sans" panose="020B0502040504020204" pitchFamily="34" charset="0"/>
              </a:rPr>
              <a:t>Small or needle-like leaves 	– 	Reducing surface area</a:t>
            </a:r>
          </a:p>
          <a:p>
            <a:pPr algn="l" fontAlgn="base"/>
            <a:r>
              <a:rPr lang="en-GB" dirty="0">
                <a:latin typeface="Noto Sans" panose="020B0502040504020204" pitchFamily="34" charset="0"/>
                <a:ea typeface="Noto Sans" panose="020B0502040504020204" pitchFamily="34" charset="0"/>
              </a:rPr>
              <a:t>Waxy leaf surfaces 			– 	Reducing water loss &amp; temperatures, 											reflecting light</a:t>
            </a:r>
          </a:p>
          <a:p>
            <a:pPr algn="l" fontAlgn="base"/>
            <a:r>
              <a:rPr lang="en-GB" dirty="0"/>
              <a:t>                                                                  </a:t>
            </a:r>
          </a:p>
          <a:p>
            <a:pPr algn="l">
              <a:lnSpc>
                <a:spcPct val="90000"/>
              </a:lnSpc>
            </a:pPr>
            <a:endParaRPr lang="en-US" sz="700" dirty="0">
              <a:latin typeface="Noto Sans" panose="020B0502040504020204" pitchFamily="34" charset="0"/>
              <a:ea typeface="Noto Sans" panose="020B0502040504020204" pitchFamily="34" charset="0"/>
            </a:endParaRPr>
          </a:p>
        </p:txBody>
      </p:sp>
      <p:sp>
        <p:nvSpPr>
          <p:cNvPr id="3" name="Rectangle 2">
            <a:extLst>
              <a:ext uri="{FF2B5EF4-FFF2-40B4-BE49-F238E27FC236}">
                <a16:creationId xmlns:a16="http://schemas.microsoft.com/office/drawing/2014/main" id="{50F83E79-BE91-4C8F-BA31-4EF91E21766C}"/>
              </a:ext>
            </a:extLst>
          </p:cNvPr>
          <p:cNvSpPr/>
          <p:nvPr/>
        </p:nvSpPr>
        <p:spPr>
          <a:xfrm>
            <a:off x="1374721" y="5908320"/>
            <a:ext cx="8076557" cy="830997"/>
          </a:xfrm>
          <a:prstGeom prst="rect">
            <a:avLst/>
          </a:prstGeom>
        </p:spPr>
        <p:txBody>
          <a:bodyPr wrap="square">
            <a:spAutoFit/>
          </a:bodyPr>
          <a:lstStyle/>
          <a:p>
            <a:pPr algn="ctr"/>
            <a:r>
              <a:rPr lang="en-GB" sz="2400" dirty="0">
                <a:solidFill>
                  <a:srgbClr val="004B93"/>
                </a:solidFill>
                <a:latin typeface="Noto Sans" panose="020B0502040504020204" pitchFamily="34" charset="0"/>
                <a:ea typeface="Noto Sans" panose="020B0502040504020204" pitchFamily="34" charset="0"/>
              </a:rPr>
              <a:t>As climate change challenges us, </a:t>
            </a:r>
          </a:p>
          <a:p>
            <a:pPr algn="ctr"/>
            <a:r>
              <a:rPr lang="en-GB" sz="2400" dirty="0">
                <a:solidFill>
                  <a:srgbClr val="004B93"/>
                </a:solidFill>
                <a:latin typeface="Noto Sans" panose="020B0502040504020204" pitchFamily="34" charset="0"/>
                <a:ea typeface="Noto Sans" panose="020B0502040504020204" pitchFamily="34" charset="0"/>
              </a:rPr>
              <a:t>plant selection becomes more important.</a:t>
            </a:r>
          </a:p>
        </p:txBody>
      </p:sp>
      <p:grpSp>
        <p:nvGrpSpPr>
          <p:cNvPr id="5" name="Group 4">
            <a:extLst>
              <a:ext uri="{FF2B5EF4-FFF2-40B4-BE49-F238E27FC236}">
                <a16:creationId xmlns:a16="http://schemas.microsoft.com/office/drawing/2014/main" id="{DA72053B-802B-489B-A7CF-1D65966BC5C4}"/>
              </a:ext>
            </a:extLst>
          </p:cNvPr>
          <p:cNvGrpSpPr/>
          <p:nvPr/>
        </p:nvGrpSpPr>
        <p:grpSpPr>
          <a:xfrm>
            <a:off x="1168951" y="4463638"/>
            <a:ext cx="8282327" cy="1365215"/>
            <a:chOff x="377190" y="4444344"/>
            <a:chExt cx="9125502" cy="1384509"/>
          </a:xfrm>
        </p:grpSpPr>
        <p:pic>
          <p:nvPicPr>
            <p:cNvPr id="14" name="Picture 13" descr="Image result for picture of a cactus plant">
              <a:extLst>
                <a:ext uri="{FF2B5EF4-FFF2-40B4-BE49-F238E27FC236}">
                  <a16:creationId xmlns:a16="http://schemas.microsoft.com/office/drawing/2014/main" id="{82612AE3-4CDA-4D48-B754-C2BF7997AD97}"/>
                </a:ext>
              </a:extLst>
            </p:cNvPr>
            <p:cNvPicPr/>
            <p:nvPr/>
          </p:nvPicPr>
          <p:blipFill rotWithShape="1">
            <a:blip r:embed="rId2">
              <a:extLst>
                <a:ext uri="{28A0092B-C50C-407E-A947-70E740481C1C}">
                  <a14:useLocalDpi xmlns:a14="http://schemas.microsoft.com/office/drawing/2010/main" val="0"/>
                </a:ext>
              </a:extLst>
            </a:blip>
            <a:stretch/>
          </p:blipFill>
          <p:spPr bwMode="auto">
            <a:xfrm>
              <a:off x="377190" y="4489127"/>
              <a:ext cx="970061" cy="1328019"/>
            </a:xfrm>
            <a:prstGeom prst="rect">
              <a:avLst/>
            </a:prstGeom>
            <a:noFill/>
            <a:ln>
              <a:noFill/>
            </a:ln>
          </p:spPr>
        </p:pic>
        <p:grpSp>
          <p:nvGrpSpPr>
            <p:cNvPr id="4" name="Group 3">
              <a:extLst>
                <a:ext uri="{FF2B5EF4-FFF2-40B4-BE49-F238E27FC236}">
                  <a16:creationId xmlns:a16="http://schemas.microsoft.com/office/drawing/2014/main" id="{D5F18E96-E73D-4F13-8CFE-3E02428DE3B1}"/>
                </a:ext>
              </a:extLst>
            </p:cNvPr>
            <p:cNvGrpSpPr/>
            <p:nvPr/>
          </p:nvGrpSpPr>
          <p:grpSpPr>
            <a:xfrm>
              <a:off x="1426135" y="4444344"/>
              <a:ext cx="8076557" cy="1384509"/>
              <a:chOff x="1607983" y="4403744"/>
              <a:chExt cx="9010324" cy="1481854"/>
            </a:xfrm>
          </p:grpSpPr>
          <p:pic>
            <p:nvPicPr>
              <p:cNvPr id="15" name="Picture 14" descr="Image result for picture of a hairy plant">
                <a:extLst>
                  <a:ext uri="{FF2B5EF4-FFF2-40B4-BE49-F238E27FC236}">
                    <a16:creationId xmlns:a16="http://schemas.microsoft.com/office/drawing/2014/main" id="{2745D406-E88F-409D-94CE-99B5C59FF4B4}"/>
                  </a:ext>
                </a:extLst>
              </p:cNvPr>
              <p:cNvPicPr/>
              <p:nvPr/>
            </p:nvPicPr>
            <p:blipFill rotWithShape="1">
              <a:blip r:embed="rId3">
                <a:extLst>
                  <a:ext uri="{28A0092B-C50C-407E-A947-70E740481C1C}">
                    <a14:useLocalDpi xmlns:a14="http://schemas.microsoft.com/office/drawing/2010/main" val="0"/>
                  </a:ext>
                </a:extLst>
              </a:blip>
              <a:srcRect l="13617"/>
              <a:stretch/>
            </p:blipFill>
            <p:spPr bwMode="auto">
              <a:xfrm>
                <a:off x="7613387" y="4408008"/>
                <a:ext cx="1421392" cy="1477590"/>
              </a:xfrm>
              <a:prstGeom prst="rect">
                <a:avLst/>
              </a:prstGeom>
              <a:noFill/>
              <a:ln>
                <a:noFill/>
              </a:ln>
            </p:spPr>
          </p:pic>
          <p:pic>
            <p:nvPicPr>
              <p:cNvPr id="16" name="Picture 15" descr="Image result for picture of a plant with needle leaves">
                <a:extLst>
                  <a:ext uri="{FF2B5EF4-FFF2-40B4-BE49-F238E27FC236}">
                    <a16:creationId xmlns:a16="http://schemas.microsoft.com/office/drawing/2014/main" id="{79D975A0-4D4F-49A9-A10A-0BECCB3ADE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36454" y="4403744"/>
                <a:ext cx="1481853" cy="1481853"/>
              </a:xfrm>
              <a:prstGeom prst="rect">
                <a:avLst/>
              </a:prstGeom>
              <a:noFill/>
              <a:ln>
                <a:noFill/>
              </a:ln>
            </p:spPr>
          </p:pic>
          <p:pic>
            <p:nvPicPr>
              <p:cNvPr id="17" name="Picture 16" descr="Image result for picture of a plant with silver foliage">
                <a:extLst>
                  <a:ext uri="{FF2B5EF4-FFF2-40B4-BE49-F238E27FC236}">
                    <a16:creationId xmlns:a16="http://schemas.microsoft.com/office/drawing/2014/main" id="{51212FEC-FDF2-4E7B-9087-0E03748350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7983" y="4452583"/>
                <a:ext cx="1421392" cy="1421392"/>
              </a:xfrm>
              <a:prstGeom prst="rect">
                <a:avLst/>
              </a:prstGeom>
              <a:noFill/>
              <a:ln>
                <a:noFill/>
              </a:ln>
            </p:spPr>
          </p:pic>
          <p:pic>
            <p:nvPicPr>
              <p:cNvPr id="18" name="Picture 17" descr="Image result for picture of a plant with waxy leaves">
                <a:extLst>
                  <a:ext uri="{FF2B5EF4-FFF2-40B4-BE49-F238E27FC236}">
                    <a16:creationId xmlns:a16="http://schemas.microsoft.com/office/drawing/2014/main" id="{806C946A-710B-4B7A-AFC4-9E2F298AC7E4}"/>
                  </a:ext>
                </a:extLst>
              </p:cNvPr>
              <p:cNvPicPr/>
              <p:nvPr/>
            </p:nvPicPr>
            <p:blipFill rotWithShape="1">
              <a:blip r:embed="rId6">
                <a:extLst>
                  <a:ext uri="{28A0092B-C50C-407E-A947-70E740481C1C}">
                    <a14:useLocalDpi xmlns:a14="http://schemas.microsoft.com/office/drawing/2010/main" val="0"/>
                  </a:ext>
                </a:extLst>
              </a:blip>
              <a:srcRect b="22680"/>
              <a:stretch/>
            </p:blipFill>
            <p:spPr bwMode="auto">
              <a:xfrm>
                <a:off x="3117379" y="4441483"/>
                <a:ext cx="2160000" cy="1421392"/>
              </a:xfrm>
              <a:prstGeom prst="rect">
                <a:avLst/>
              </a:prstGeom>
              <a:noFill/>
              <a:ln>
                <a:noFill/>
              </a:ln>
            </p:spPr>
          </p:pic>
          <p:pic>
            <p:nvPicPr>
              <p:cNvPr id="4098" name="Picture 2" descr="Image result for image of a ficus carica leaf">
                <a:extLst>
                  <a:ext uri="{FF2B5EF4-FFF2-40B4-BE49-F238E27FC236}">
                    <a16:creationId xmlns:a16="http://schemas.microsoft.com/office/drawing/2014/main" id="{E31331F9-D4EE-4663-8DF3-99DEFC5497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5383" y="4433486"/>
                <a:ext cx="2160000" cy="143738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6" name="Picture 5">
            <a:extLst>
              <a:ext uri="{FF2B5EF4-FFF2-40B4-BE49-F238E27FC236}">
                <a16:creationId xmlns:a16="http://schemas.microsoft.com/office/drawing/2014/main" id="{BF8291EB-6EE2-4473-83D7-681CD4A1B083}"/>
              </a:ext>
            </a:extLst>
          </p:cNvPr>
          <p:cNvPicPr>
            <a:picLocks noChangeAspect="1"/>
          </p:cNvPicPr>
          <p:nvPr/>
        </p:nvPicPr>
        <p:blipFill>
          <a:blip r:embed="rId8"/>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277375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944A638-26E9-4BCF-9A9F-06FDF7F4848C}"/>
              </a:ext>
            </a:extLst>
          </p:cNvPr>
          <p:cNvGraphicFramePr>
            <a:graphicFrameLocks noGrp="1"/>
          </p:cNvGraphicFramePr>
          <p:nvPr>
            <p:extLst>
              <p:ext uri="{D42A27DB-BD31-4B8C-83A1-F6EECF244321}">
                <p14:modId xmlns:p14="http://schemas.microsoft.com/office/powerpoint/2010/main" val="4259570729"/>
              </p:ext>
            </p:extLst>
          </p:nvPr>
        </p:nvGraphicFramePr>
        <p:xfrm>
          <a:off x="1227472" y="1009200"/>
          <a:ext cx="8075248" cy="4899120"/>
        </p:xfrm>
        <a:graphic>
          <a:graphicData uri="http://schemas.openxmlformats.org/drawingml/2006/table">
            <a:tbl>
              <a:tblPr>
                <a:tableStyleId>{18603FDC-E32A-4AB5-989C-0864C3EAD2B8}</a:tableStyleId>
              </a:tblPr>
              <a:tblGrid>
                <a:gridCol w="2018812">
                  <a:extLst>
                    <a:ext uri="{9D8B030D-6E8A-4147-A177-3AD203B41FA5}">
                      <a16:colId xmlns:a16="http://schemas.microsoft.com/office/drawing/2014/main" val="1565142742"/>
                    </a:ext>
                  </a:extLst>
                </a:gridCol>
                <a:gridCol w="2018812">
                  <a:extLst>
                    <a:ext uri="{9D8B030D-6E8A-4147-A177-3AD203B41FA5}">
                      <a16:colId xmlns:a16="http://schemas.microsoft.com/office/drawing/2014/main" val="3116544903"/>
                    </a:ext>
                  </a:extLst>
                </a:gridCol>
                <a:gridCol w="2018812">
                  <a:extLst>
                    <a:ext uri="{9D8B030D-6E8A-4147-A177-3AD203B41FA5}">
                      <a16:colId xmlns:a16="http://schemas.microsoft.com/office/drawing/2014/main" val="4186296574"/>
                    </a:ext>
                  </a:extLst>
                </a:gridCol>
                <a:gridCol w="2018812">
                  <a:extLst>
                    <a:ext uri="{9D8B030D-6E8A-4147-A177-3AD203B41FA5}">
                      <a16:colId xmlns:a16="http://schemas.microsoft.com/office/drawing/2014/main" val="2647356727"/>
                    </a:ext>
                  </a:extLst>
                </a:gridCol>
              </a:tblGrid>
              <a:tr h="241305">
                <a:tc gridSpan="4">
                  <a:txBody>
                    <a:bodyPr/>
                    <a:lstStyle/>
                    <a:p>
                      <a:pPr algn="ctr" fontAlgn="b"/>
                      <a:r>
                        <a:rPr lang="en-GB" sz="2000" u="none" strike="noStrike" dirty="0">
                          <a:effectLst/>
                          <a:latin typeface="Noto Sans" panose="020B0502040504020204" pitchFamily="34" charset="0"/>
                          <a:ea typeface="Noto Sans" panose="020B0502040504020204" pitchFamily="34" charset="0"/>
                        </a:rPr>
                        <a:t>Drought tolerant genera</a:t>
                      </a:r>
                      <a:endParaRPr lang="en-GB" sz="20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74085158"/>
                  </a:ext>
                </a:extLst>
              </a:tr>
              <a:tr h="241305">
                <a:tc>
                  <a:txBody>
                    <a:bodyPr/>
                    <a:lstStyle/>
                    <a:p>
                      <a:pPr algn="ctr" fontAlgn="b"/>
                      <a:r>
                        <a:rPr lang="en-GB" sz="1100" u="none" strike="noStrike" dirty="0" err="1">
                          <a:effectLst/>
                          <a:latin typeface="Noto Sans" panose="020B0502040504020204" pitchFamily="34" charset="0"/>
                          <a:ea typeface="Noto Sans" panose="020B0502040504020204" pitchFamily="34" charset="0"/>
                        </a:rPr>
                        <a:t>Abelia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Cercis</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Geranium</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Panicum</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4069117435"/>
                  </a:ext>
                </a:extLst>
              </a:tr>
              <a:tr h="241305">
                <a:tc>
                  <a:txBody>
                    <a:bodyPr/>
                    <a:lstStyle/>
                    <a:p>
                      <a:pPr algn="ctr" fontAlgn="b"/>
                      <a:r>
                        <a:rPr lang="en-GB" sz="1100" u="none" strike="noStrike" dirty="0">
                          <a:effectLst/>
                          <a:latin typeface="Noto Sans" panose="020B0502040504020204" pitchFamily="34" charset="0"/>
                          <a:ea typeface="Noto Sans" panose="020B0502040504020204" pitchFamily="34" charset="0"/>
                        </a:rPr>
                        <a:t>Acacia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Chamaecyparis</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Halimium</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Papaver</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4212356953"/>
                  </a:ext>
                </a:extLst>
              </a:tr>
              <a:tr h="241305">
                <a:tc>
                  <a:txBody>
                    <a:bodyPr/>
                    <a:lstStyle/>
                    <a:p>
                      <a:pPr algn="ctr" fontAlgn="b"/>
                      <a:r>
                        <a:rPr lang="en-GB" sz="1100" u="none" strike="noStrike" dirty="0">
                          <a:effectLst/>
                          <a:latin typeface="Noto Sans" panose="020B0502040504020204" pitchFamily="34" charset="0"/>
                          <a:ea typeface="Noto Sans" panose="020B0502040504020204" pitchFamily="34" charset="0"/>
                        </a:rPr>
                        <a:t>Achillea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Cordyline</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Hebe</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Passiflora</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2751355864"/>
                  </a:ext>
                </a:extLst>
              </a:tr>
              <a:tr h="241305">
                <a:tc>
                  <a:txBody>
                    <a:bodyPr/>
                    <a:lstStyle/>
                    <a:p>
                      <a:pPr algn="ctr" fontAlgn="b"/>
                      <a:r>
                        <a:rPr lang="en-GB" sz="1100" u="none" strike="noStrike">
                          <a:effectLst/>
                          <a:latin typeface="Noto Sans" panose="020B0502040504020204" pitchFamily="34" charset="0"/>
                          <a:ea typeface="Noto Sans" panose="020B0502040504020204" pitchFamily="34" charset="0"/>
                        </a:rPr>
                        <a:t>Alliums</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Cortaderia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Helianthemun</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Pennisetum</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2163423155"/>
                  </a:ext>
                </a:extLst>
              </a:tr>
              <a:tr h="241305">
                <a:tc>
                  <a:txBody>
                    <a:bodyPr/>
                    <a:lstStyle/>
                    <a:p>
                      <a:pPr algn="ctr" fontAlgn="b"/>
                      <a:r>
                        <a:rPr lang="en-GB" sz="1100" u="none" strike="noStrike" dirty="0" err="1">
                          <a:effectLst/>
                          <a:latin typeface="Noto Sans" panose="020B0502040504020204" pitchFamily="34" charset="0"/>
                          <a:ea typeface="Noto Sans" panose="020B0502040504020204" pitchFamily="34" charset="0"/>
                        </a:rPr>
                        <a:t>Anemanthele</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Cupressus</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Helichrysum</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Perovskia</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90919013"/>
                  </a:ext>
                </a:extLst>
              </a:tr>
              <a:tr h="241305">
                <a:tc>
                  <a:txBody>
                    <a:bodyPr/>
                    <a:lstStyle/>
                    <a:p>
                      <a:pPr algn="ctr" fontAlgn="b"/>
                      <a:r>
                        <a:rPr lang="en-GB" sz="1100" u="none" strike="noStrike" dirty="0" err="1">
                          <a:effectLst/>
                          <a:latin typeface="Noto Sans" panose="020B0502040504020204" pitchFamily="34" charset="0"/>
                          <a:ea typeface="Noto Sans" panose="020B0502040504020204" pitchFamily="34" charset="0"/>
                        </a:rPr>
                        <a:t>Anthemis</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Cyclamen</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Heuchera</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Phlox</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275074088"/>
                  </a:ext>
                </a:extLst>
              </a:tr>
              <a:tr h="241305">
                <a:tc>
                  <a:txBody>
                    <a:bodyPr/>
                    <a:lstStyle/>
                    <a:p>
                      <a:pPr algn="ctr" fontAlgn="b"/>
                      <a:r>
                        <a:rPr lang="en-GB" sz="1100" u="none" strike="noStrike" dirty="0">
                          <a:effectLst/>
                          <a:latin typeface="Noto Sans" panose="020B0502040504020204" pitchFamily="34" charset="0"/>
                          <a:ea typeface="Noto Sans" panose="020B0502040504020204" pitchFamily="34" charset="0"/>
                        </a:rPr>
                        <a:t>Arbutus</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Delosperma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Hypericum</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Pinus</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2770276775"/>
                  </a:ext>
                </a:extLst>
              </a:tr>
              <a:tr h="241305">
                <a:tc>
                  <a:txBody>
                    <a:bodyPr/>
                    <a:lstStyle/>
                    <a:p>
                      <a:pPr algn="ctr" fontAlgn="b"/>
                      <a:r>
                        <a:rPr lang="en-GB" sz="1100" u="none" strike="noStrike" dirty="0">
                          <a:effectLst/>
                          <a:latin typeface="Noto Sans" panose="020B0502040504020204" pitchFamily="34" charset="0"/>
                          <a:ea typeface="Noto Sans" panose="020B0502040504020204" pitchFamily="34" charset="0"/>
                        </a:rPr>
                        <a:t>Artemisia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Digitalis</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Iris</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Rosmarinus</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3895803499"/>
                  </a:ext>
                </a:extLst>
              </a:tr>
              <a:tr h="241305">
                <a:tc>
                  <a:txBody>
                    <a:bodyPr/>
                    <a:lstStyle/>
                    <a:p>
                      <a:pPr algn="ctr" fontAlgn="b"/>
                      <a:r>
                        <a:rPr lang="en-GB" sz="1100" u="none" strike="noStrike" dirty="0" err="1">
                          <a:effectLst/>
                          <a:latin typeface="Noto Sans" panose="020B0502040504020204" pitchFamily="34" charset="0"/>
                          <a:ea typeface="Noto Sans" panose="020B0502040504020204" pitchFamily="34" charset="0"/>
                        </a:rPr>
                        <a:t>Asclepias</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Eccremocarpus</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Jasminum</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Salvia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1782495994"/>
                  </a:ext>
                </a:extLst>
              </a:tr>
              <a:tr h="241305">
                <a:tc>
                  <a:txBody>
                    <a:bodyPr/>
                    <a:lstStyle/>
                    <a:p>
                      <a:pPr algn="ctr" fontAlgn="b"/>
                      <a:r>
                        <a:rPr lang="en-GB" sz="1100" u="none" strike="noStrike" dirty="0">
                          <a:effectLst/>
                          <a:latin typeface="Noto Sans" panose="020B0502040504020204" pitchFamily="34" charset="0"/>
                          <a:ea typeface="Noto Sans" panose="020B0502040504020204" pitchFamily="34" charset="0"/>
                        </a:rPr>
                        <a:t>Baptisia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Echinops</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Juniperus</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Santolina</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1091476571"/>
                  </a:ext>
                </a:extLst>
              </a:tr>
              <a:tr h="241305">
                <a:tc>
                  <a:txBody>
                    <a:bodyPr/>
                    <a:lstStyle/>
                    <a:p>
                      <a:pPr algn="ctr" fontAlgn="b"/>
                      <a:r>
                        <a:rPr lang="en-GB" sz="1100" u="none" strike="noStrike" dirty="0">
                          <a:effectLst/>
                          <a:latin typeface="Noto Sans" panose="020B0502040504020204" pitchFamily="34" charset="0"/>
                          <a:ea typeface="Noto Sans" panose="020B0502040504020204" pitchFamily="34" charset="0"/>
                        </a:rPr>
                        <a:t>Bergenia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Elaeagnus</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Kniphofia</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Sarcococca</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2489147776"/>
                  </a:ext>
                </a:extLst>
              </a:tr>
              <a:tr h="241305">
                <a:tc>
                  <a:txBody>
                    <a:bodyPr/>
                    <a:lstStyle/>
                    <a:p>
                      <a:pPr algn="ctr" fontAlgn="b"/>
                      <a:r>
                        <a:rPr lang="en-GB" sz="1100" u="none" strike="noStrike" dirty="0" err="1">
                          <a:effectLst/>
                          <a:latin typeface="Noto Sans" panose="020B0502040504020204" pitchFamily="34" charset="0"/>
                          <a:ea typeface="Noto Sans" panose="020B0502040504020204" pitchFamily="34" charset="0"/>
                        </a:rPr>
                        <a:t>Berlandiera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Eryngium</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Koelreuteria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Sedum</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2488369895"/>
                  </a:ext>
                </a:extLst>
              </a:tr>
              <a:tr h="241305">
                <a:tc>
                  <a:txBody>
                    <a:bodyPr/>
                    <a:lstStyle/>
                    <a:p>
                      <a:pPr algn="ctr" fontAlgn="b"/>
                      <a:r>
                        <a:rPr lang="en-GB" sz="1100" u="none" strike="noStrike" dirty="0" err="1">
                          <a:effectLst/>
                          <a:latin typeface="Noto Sans" panose="020B0502040504020204" pitchFamily="34" charset="0"/>
                          <a:ea typeface="Noto Sans" panose="020B0502040504020204" pitchFamily="34" charset="0"/>
                        </a:rPr>
                        <a:t>Briza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ctr"/>
                      <a:r>
                        <a:rPr lang="en-GB" sz="1100" u="none" strike="noStrike" dirty="0">
                          <a:effectLst/>
                          <a:latin typeface="Noto Sans" panose="020B0502040504020204" pitchFamily="34" charset="0"/>
                          <a:ea typeface="Noto Sans" panose="020B0502040504020204" pitchFamily="34" charset="0"/>
                        </a:rPr>
                        <a:t>Eucalyptus</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Lavandula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Solanum</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2958630686"/>
                  </a:ext>
                </a:extLst>
              </a:tr>
              <a:tr h="241305">
                <a:tc>
                  <a:txBody>
                    <a:bodyPr/>
                    <a:lstStyle/>
                    <a:p>
                      <a:pPr algn="ctr" fontAlgn="b"/>
                      <a:r>
                        <a:rPr lang="en-GB" sz="1100" u="none" strike="noStrike">
                          <a:effectLst/>
                          <a:latin typeface="Noto Sans" panose="020B0502040504020204" pitchFamily="34" charset="0"/>
                          <a:ea typeface="Noto Sans" panose="020B0502040504020204" pitchFamily="34" charset="0"/>
                        </a:rPr>
                        <a:t>Buxus</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Euphorbia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Lupinus</a:t>
                      </a:r>
                      <a:r>
                        <a:rPr lang="en-GB" sz="1100" u="none" strike="noStrike" dirty="0">
                          <a:effectLst/>
                          <a:latin typeface="Noto Sans" panose="020B0502040504020204" pitchFamily="34" charset="0"/>
                          <a:ea typeface="Noto Sans" panose="020B0502040504020204" pitchFamily="34" charset="0"/>
                        </a:rPr>
                        <a:t> (</a:t>
                      </a:r>
                      <a:r>
                        <a:rPr lang="en-GB" sz="1100" u="none" strike="noStrike" dirty="0" err="1">
                          <a:effectLst/>
                          <a:latin typeface="Noto Sans" panose="020B0502040504020204" pitchFamily="34" charset="0"/>
                          <a:ea typeface="Noto Sans" panose="020B0502040504020204" pitchFamily="34" charset="0"/>
                        </a:rPr>
                        <a:t>arboreus</a:t>
                      </a:r>
                      <a:r>
                        <a:rPr lang="en-GB" sz="1100" u="none" strike="noStrike" dirty="0">
                          <a:effectLst/>
                          <a:latin typeface="Noto Sans" panose="020B0502040504020204" pitchFamily="34" charset="0"/>
                          <a:ea typeface="Noto Sans" panose="020B0502040504020204" pitchFamily="34" charset="0"/>
                        </a:rPr>
                        <a:t>)</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Spartium</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3955020166"/>
                  </a:ext>
                </a:extLst>
              </a:tr>
              <a:tr h="241305">
                <a:tc>
                  <a:txBody>
                    <a:bodyPr/>
                    <a:lstStyle/>
                    <a:p>
                      <a:pPr algn="ctr" fontAlgn="b"/>
                      <a:r>
                        <a:rPr lang="en-GB" sz="1100" u="none" strike="noStrike">
                          <a:effectLst/>
                          <a:latin typeface="Noto Sans" panose="020B0502040504020204" pitchFamily="34" charset="0"/>
                          <a:ea typeface="Noto Sans" panose="020B0502040504020204" pitchFamily="34" charset="0"/>
                        </a:rPr>
                        <a:t>Callistemon</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Evening Primrose</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Nandina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Stipa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3626070633"/>
                  </a:ext>
                </a:extLst>
              </a:tr>
              <a:tr h="241305">
                <a:tc>
                  <a:txBody>
                    <a:bodyPr/>
                    <a:lstStyle/>
                    <a:p>
                      <a:pPr algn="ctr" fontAlgn="b"/>
                      <a:r>
                        <a:rPr lang="en-GB" sz="1100" u="none" strike="noStrike" dirty="0">
                          <a:effectLst/>
                          <a:latin typeface="Noto Sans" panose="020B0502040504020204" pitchFamily="34" charset="0"/>
                          <a:ea typeface="Noto Sans" panose="020B0502040504020204" pitchFamily="34" charset="0"/>
                        </a:rPr>
                        <a:t>Campanula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Festuca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Olearia</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Thymus</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729008313"/>
                  </a:ext>
                </a:extLst>
              </a:tr>
              <a:tr h="241305">
                <a:tc>
                  <a:txBody>
                    <a:bodyPr/>
                    <a:lstStyle/>
                    <a:p>
                      <a:pPr algn="ctr" fontAlgn="b"/>
                      <a:r>
                        <a:rPr lang="en-GB" sz="1100" u="none" strike="noStrike">
                          <a:effectLst/>
                          <a:latin typeface="Noto Sans" panose="020B0502040504020204" pitchFamily="34" charset="0"/>
                          <a:ea typeface="Noto Sans" panose="020B0502040504020204" pitchFamily="34" charset="0"/>
                        </a:rPr>
                        <a:t>Campsis</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Ficus</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Ophiopogon</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a:effectLst/>
                          <a:latin typeface="Noto Sans" panose="020B0502040504020204" pitchFamily="34" charset="0"/>
                          <a:ea typeface="Noto Sans" panose="020B0502040504020204" pitchFamily="34" charset="0"/>
                        </a:rPr>
                        <a:t>Ulex</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1450330339"/>
                  </a:ext>
                </a:extLst>
              </a:tr>
              <a:tr h="241305">
                <a:tc>
                  <a:txBody>
                    <a:bodyPr/>
                    <a:lstStyle/>
                    <a:p>
                      <a:pPr algn="ctr" fontAlgn="b"/>
                      <a:r>
                        <a:rPr lang="en-GB" sz="1100" u="none" strike="noStrike">
                          <a:effectLst/>
                          <a:latin typeface="Noto Sans" panose="020B0502040504020204" pitchFamily="34" charset="0"/>
                          <a:ea typeface="Noto Sans" panose="020B0502040504020204" pitchFamily="34" charset="0"/>
                        </a:rPr>
                        <a:t>Ceanothus</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Fremontodendron</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Osteospermum</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Verbascum</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2439260722"/>
                  </a:ext>
                </a:extLst>
              </a:tr>
              <a:tr h="241305">
                <a:tc>
                  <a:txBody>
                    <a:bodyPr/>
                    <a:lstStyle/>
                    <a:p>
                      <a:pPr algn="ctr" fontAlgn="b"/>
                      <a:r>
                        <a:rPr lang="en-GB" sz="1100" u="none" strike="noStrike">
                          <a:effectLst/>
                          <a:latin typeface="Noto Sans" panose="020B0502040504020204" pitchFamily="34" charset="0"/>
                          <a:ea typeface="Noto Sans" panose="020B0502040504020204" pitchFamily="34" charset="0"/>
                        </a:rPr>
                        <a:t>Centaurea</a:t>
                      </a: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Gaillardia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err="1">
                          <a:effectLst/>
                          <a:latin typeface="Noto Sans" panose="020B0502040504020204" pitchFamily="34" charset="0"/>
                          <a:ea typeface="Noto Sans" panose="020B0502040504020204" pitchFamily="34" charset="0"/>
                        </a:rPr>
                        <a:t>Ozothamnus</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b"/>
                      <a:r>
                        <a:rPr lang="en-GB" sz="1100" u="none" strike="noStrike" dirty="0">
                          <a:effectLst/>
                          <a:latin typeface="Noto Sans" panose="020B0502040504020204" pitchFamily="34" charset="0"/>
                          <a:ea typeface="Noto Sans" panose="020B0502040504020204" pitchFamily="34" charset="0"/>
                        </a:rPr>
                        <a:t>Verbena</a:t>
                      </a:r>
                      <a:endParaRPr lang="en-GB" sz="11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2607088556"/>
                  </a:ext>
                </a:extLst>
              </a:tr>
            </a:tbl>
          </a:graphicData>
        </a:graphic>
      </p:graphicFrame>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A selection of genera</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pic>
        <p:nvPicPr>
          <p:cNvPr id="4" name="Picture 3" descr="A close up of a sign&#10;&#10;Description automatically generated">
            <a:extLst>
              <a:ext uri="{FF2B5EF4-FFF2-40B4-BE49-F238E27FC236}">
                <a16:creationId xmlns:a16="http://schemas.microsoft.com/office/drawing/2014/main" id="{1CFF42EB-1CBD-4585-B607-4905BA951708}"/>
              </a:ext>
            </a:extLst>
          </p:cNvPr>
          <p:cNvPicPr>
            <a:picLocks noChangeAspect="1"/>
          </p:cNvPicPr>
          <p:nvPr/>
        </p:nvPicPr>
        <p:blipFill>
          <a:blip r:embed="rId2"/>
          <a:stretch>
            <a:fillRect/>
          </a:stretch>
        </p:blipFill>
        <p:spPr>
          <a:xfrm>
            <a:off x="9514254" y="2171495"/>
            <a:ext cx="2541554" cy="2515010"/>
          </a:xfrm>
          <a:prstGeom prst="rect">
            <a:avLst/>
          </a:prstGeom>
        </p:spPr>
      </p:pic>
      <p:sp>
        <p:nvSpPr>
          <p:cNvPr id="11" name="Rectangle 10">
            <a:extLst>
              <a:ext uri="{FF2B5EF4-FFF2-40B4-BE49-F238E27FC236}">
                <a16:creationId xmlns:a16="http://schemas.microsoft.com/office/drawing/2014/main" id="{D6B5AE1B-DB89-4A14-853F-AF76A7DF0727}"/>
              </a:ext>
            </a:extLst>
          </p:cNvPr>
          <p:cNvSpPr/>
          <p:nvPr/>
        </p:nvSpPr>
        <p:spPr>
          <a:xfrm>
            <a:off x="1378688" y="6076336"/>
            <a:ext cx="8076557" cy="338554"/>
          </a:xfrm>
          <a:prstGeom prst="rect">
            <a:avLst/>
          </a:prstGeom>
        </p:spPr>
        <p:txBody>
          <a:bodyPr wrap="square">
            <a:spAutoFit/>
          </a:bodyPr>
          <a:lstStyle/>
          <a:p>
            <a:pPr algn="ctr"/>
            <a:r>
              <a:rPr lang="en-GB" sz="1600" dirty="0">
                <a:solidFill>
                  <a:srgbClr val="004B93"/>
                </a:solidFill>
                <a:latin typeface="Noto Sans" panose="020B0502040504020204" pitchFamily="34" charset="0"/>
                <a:ea typeface="Noto Sans" panose="020B0502040504020204" pitchFamily="34" charset="0"/>
              </a:rPr>
              <a:t>Not all species within the genus can be considered drought tolerant.</a:t>
            </a:r>
          </a:p>
        </p:txBody>
      </p:sp>
      <p:pic>
        <p:nvPicPr>
          <p:cNvPr id="3" name="Picture 2">
            <a:extLst>
              <a:ext uri="{FF2B5EF4-FFF2-40B4-BE49-F238E27FC236}">
                <a16:creationId xmlns:a16="http://schemas.microsoft.com/office/drawing/2014/main" id="{57A8475D-6671-4B84-BA37-57B08AF2690B}"/>
              </a:ext>
            </a:extLst>
          </p:cNvPr>
          <p:cNvPicPr>
            <a:picLocks noChangeAspect="1"/>
          </p:cNvPicPr>
          <p:nvPr/>
        </p:nvPicPr>
        <p:blipFill>
          <a:blip r:embed="rId3"/>
          <a:stretch>
            <a:fillRect/>
          </a:stretch>
        </p:blipFill>
        <p:spPr>
          <a:xfrm>
            <a:off x="10125012" y="100575"/>
            <a:ext cx="1847248" cy="1499746"/>
          </a:xfrm>
          <a:prstGeom prst="rect">
            <a:avLst/>
          </a:prstGeom>
        </p:spPr>
      </p:pic>
    </p:spTree>
    <p:extLst>
      <p:ext uri="{BB962C8B-B14F-4D97-AF65-F5344CB8AC3E}">
        <p14:creationId xmlns:p14="http://schemas.microsoft.com/office/powerpoint/2010/main" val="233906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Anemanthele lessoniana">
            <a:extLst>
              <a:ext uri="{FF2B5EF4-FFF2-40B4-BE49-F238E27FC236}">
                <a16:creationId xmlns:a16="http://schemas.microsoft.com/office/drawing/2014/main" id="{6F223C20-D6EF-4EB5-B955-BCF1AFDC91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327" r="1" b="19458"/>
          <a:stretch/>
        </p:blipFill>
        <p:spPr bwMode="auto">
          <a:xfrm>
            <a:off x="4166504" y="10"/>
            <a:ext cx="8025495" cy="30670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estuca glauca 'Elijah Blue'">
            <a:extLst>
              <a:ext uri="{FF2B5EF4-FFF2-40B4-BE49-F238E27FC236}">
                <a16:creationId xmlns:a16="http://schemas.microsoft.com/office/drawing/2014/main" id="{76FE43EE-B317-40C2-96EF-5368A54B68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71" r="-2" b="36702"/>
          <a:stretch/>
        </p:blipFill>
        <p:spPr bwMode="auto">
          <a:xfrm>
            <a:off x="20" y="3790950"/>
            <a:ext cx="8305780" cy="3067051"/>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472"/>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Agapanthus SILVER MOON">
            <a:extLst>
              <a:ext uri="{FF2B5EF4-FFF2-40B4-BE49-F238E27FC236}">
                <a16:creationId xmlns:a16="http://schemas.microsoft.com/office/drawing/2014/main" id="{BDC462C6-843B-433F-BB1A-E485C8D6F4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5951"/>
          <a:stretch/>
        </p:blipFill>
        <p:spPr bwMode="auto">
          <a:xfrm>
            <a:off x="1" y="1"/>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0" name="Picture 8" descr="Brachyglottis 'Sunshine'">
            <a:extLst>
              <a:ext uri="{FF2B5EF4-FFF2-40B4-BE49-F238E27FC236}">
                <a16:creationId xmlns:a16="http://schemas.microsoft.com/office/drawing/2014/main" id="{A2B0D05E-150A-4048-8EBA-9F05DA9006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871" r="2" b="2816"/>
          <a:stretch/>
        </p:blipFill>
        <p:spPr bwMode="auto">
          <a:xfrm>
            <a:off x="6283728" y="1699214"/>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extLst>
            <a:ext uri="{909E8E84-426E-40DD-AFC4-6F175D3DCCD1}">
              <a14:hiddenFill xmlns:a14="http://schemas.microsoft.com/office/drawing/2010/main">
                <a:solidFill>
                  <a:srgbClr val="FFFFFF"/>
                </a:solidFill>
              </a14:hiddenFill>
            </a:ext>
          </a:extLst>
        </p:spPr>
      </p:pic>
      <p:sp>
        <p:nvSpPr>
          <p:cNvPr id="81" name="Oval 80">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995D1CCD-4AF9-4994-966D-0F606A89C307}"/>
              </a:ext>
            </a:extLst>
          </p:cNvPr>
          <p:cNvPicPr>
            <a:picLocks noChangeAspect="1"/>
          </p:cNvPicPr>
          <p:nvPr/>
        </p:nvPicPr>
        <p:blipFill rotWithShape="1">
          <a:blip r:embed="rId6"/>
          <a:srcRect l="985" r="18" b="3"/>
          <a:stretch/>
        </p:blipFill>
        <p:spPr>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p:spPr>
      </p:pic>
    </p:spTree>
    <p:extLst>
      <p:ext uri="{BB962C8B-B14F-4D97-AF65-F5344CB8AC3E}">
        <p14:creationId xmlns:p14="http://schemas.microsoft.com/office/powerpoint/2010/main" val="389089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E232BBDB-47D5-4A5F-B4E4-4132F912CBF5}"/>
              </a:ext>
            </a:extLst>
          </p:cNvPr>
          <p:cNvPicPr>
            <a:picLocks noChangeAspect="1"/>
          </p:cNvPicPr>
          <p:nvPr/>
        </p:nvPicPr>
        <p:blipFill rotWithShape="1">
          <a:blip r:embed="rId2"/>
          <a:srcRect t="14292" r="-2" b="15995"/>
          <a:stretch/>
        </p:blipFill>
        <p:spPr>
          <a:xfrm>
            <a:off x="4166505" y="10"/>
            <a:ext cx="4444096" cy="3067040"/>
          </a:xfrm>
          <a:prstGeom prst="rect">
            <a:avLst/>
          </a:prstGeom>
        </p:spPr>
      </p:pic>
      <p:pic>
        <p:nvPicPr>
          <p:cNvPr id="1036" name="Picture 12" descr="Euphorbia amygdaloides var. robbiae !! LOOKING GOOD PROMOTION !!">
            <a:extLst>
              <a:ext uri="{FF2B5EF4-FFF2-40B4-BE49-F238E27FC236}">
                <a16:creationId xmlns:a16="http://schemas.microsoft.com/office/drawing/2014/main" id="{F9C46233-DDFE-4BF1-A286-41DA262CD3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486" r="2" b="29588"/>
          <a:stretch/>
        </p:blipFill>
        <p:spPr bwMode="auto">
          <a:xfrm>
            <a:off x="20" y="3790950"/>
            <a:ext cx="8305780" cy="3067051"/>
          </a:xfrm>
          <a:prstGeom prst="rect">
            <a:avLst/>
          </a:prstGeom>
          <a:noFill/>
          <a:extLst>
            <a:ext uri="{909E8E84-426E-40DD-AFC4-6F175D3DCCD1}">
              <a14:hiddenFill xmlns:a14="http://schemas.microsoft.com/office/drawing/2010/main">
                <a:solidFill>
                  <a:srgbClr val="FFFFFF"/>
                </a:solidFill>
              </a14:hiddenFill>
            </a:ext>
          </a:extLst>
        </p:spPr>
      </p:pic>
      <p:sp>
        <p:nvSpPr>
          <p:cNvPr id="145" name="Freeform: Shape 144">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Digitalis purpurea f. albiflora">
            <a:extLst>
              <a:ext uri="{FF2B5EF4-FFF2-40B4-BE49-F238E27FC236}">
                <a16:creationId xmlns:a16="http://schemas.microsoft.com/office/drawing/2014/main" id="{A2576CE7-11D9-48D1-B72F-113509C84A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49" r="2" b="2"/>
          <a:stretch/>
        </p:blipFill>
        <p:spPr bwMode="auto">
          <a:xfrm>
            <a:off x="1" y="1"/>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sp>
        <p:nvSpPr>
          <p:cNvPr id="147" name="Freeform: Shape 146">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Achillea 'Moonshine'">
            <a:extLst>
              <a:ext uri="{FF2B5EF4-FFF2-40B4-BE49-F238E27FC236}">
                <a16:creationId xmlns:a16="http://schemas.microsoft.com/office/drawing/2014/main" id="{E2EFB34F-E03B-4993-B333-0653CA8951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27" r="2" b="11460"/>
          <a:stretch/>
        </p:blipFill>
        <p:spPr bwMode="auto">
          <a:xfrm>
            <a:off x="6283728" y="1699214"/>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extLst>
            <a:ext uri="{909E8E84-426E-40DD-AFC4-6F175D3DCCD1}">
              <a14:hiddenFill xmlns:a14="http://schemas.microsoft.com/office/drawing/2010/main">
                <a:solidFill>
                  <a:srgbClr val="FFFFFF"/>
                </a:solidFill>
              </a14:hiddenFill>
            </a:ext>
          </a:extLst>
        </p:spPr>
      </p:pic>
      <p:sp>
        <p:nvSpPr>
          <p:cNvPr id="149" name="Oval 148">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Eryngium 'Pen Blue'">
            <a:extLst>
              <a:ext uri="{FF2B5EF4-FFF2-40B4-BE49-F238E27FC236}">
                <a16:creationId xmlns:a16="http://schemas.microsoft.com/office/drawing/2014/main" id="{36C1CC44-48E9-4221-9768-BE1D701B947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 b="-2"/>
          <a:stretch/>
        </p:blipFill>
        <p:spPr bwMode="auto">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a:solidFill>
                  <a:srgbClr val="FFFFFF"/>
                </a:solidFill>
              </a14:hiddenFill>
            </a:ext>
          </a:extLst>
        </p:spPr>
      </p:pic>
      <p:sp>
        <p:nvSpPr>
          <p:cNvPr id="151" name="Freeform: Shape 150">
            <a:extLst>
              <a:ext uri="{FF2B5EF4-FFF2-40B4-BE49-F238E27FC236}">
                <a16:creationId xmlns:a16="http://schemas.microsoft.com/office/drawing/2014/main" id="{5EFE9E4D-D93B-4B04-A3B5-234F5DBB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1030" name="Picture 6" descr="Bergenia 'Abendglut'">
            <a:extLst>
              <a:ext uri="{FF2B5EF4-FFF2-40B4-BE49-F238E27FC236}">
                <a16:creationId xmlns:a16="http://schemas.microsoft.com/office/drawing/2014/main" id="{CC0291CE-E158-4232-BF7B-1AD32303362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9466" r="-3" b="19339"/>
          <a:stretch/>
        </p:blipFill>
        <p:spPr bwMode="auto">
          <a:xfrm>
            <a:off x="7928700" y="-1"/>
            <a:ext cx="4277711" cy="30454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4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Lavandula stoechas ssp. pedunculata">
            <a:extLst>
              <a:ext uri="{FF2B5EF4-FFF2-40B4-BE49-F238E27FC236}">
                <a16:creationId xmlns:a16="http://schemas.microsoft.com/office/drawing/2014/main" id="{0B240DA3-1FDB-4F48-9ABD-29D09CFB7B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1" r="-2" b="14683"/>
          <a:stretch/>
        </p:blipFill>
        <p:spPr bwMode="auto">
          <a:xfrm>
            <a:off x="4547239" y="61554"/>
            <a:ext cx="4444096" cy="30670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andina domestica 'Blush Pink'">
            <a:extLst>
              <a:ext uri="{FF2B5EF4-FFF2-40B4-BE49-F238E27FC236}">
                <a16:creationId xmlns:a16="http://schemas.microsoft.com/office/drawing/2014/main" id="{251C6F4D-7359-46C8-9666-3333423630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207" r="2" b="39940"/>
          <a:stretch/>
        </p:blipFill>
        <p:spPr bwMode="auto">
          <a:xfrm>
            <a:off x="-15498" y="4229706"/>
            <a:ext cx="8305800" cy="2645808"/>
          </a:xfrm>
          <a:prstGeom prst="rect">
            <a:avLst/>
          </a:pr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Elaeagnus x ebbingei 'Gilt Edge'">
            <a:extLst>
              <a:ext uri="{FF2B5EF4-FFF2-40B4-BE49-F238E27FC236}">
                <a16:creationId xmlns:a16="http://schemas.microsoft.com/office/drawing/2014/main" id="{5313261A-2F36-4345-9A26-4E0A82D7CB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49" r="2" b="2"/>
          <a:stretch/>
        </p:blipFill>
        <p:spPr bwMode="auto">
          <a:xfrm>
            <a:off x="1" y="2"/>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Artemisia schmidtiana 'Nana'">
            <a:extLst>
              <a:ext uri="{FF2B5EF4-FFF2-40B4-BE49-F238E27FC236}">
                <a16:creationId xmlns:a16="http://schemas.microsoft.com/office/drawing/2014/main" id="{F8E28763-5419-4910-A13B-05ED279E53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850" r="2" b="5837"/>
          <a:stretch/>
        </p:blipFill>
        <p:spPr bwMode="auto">
          <a:xfrm>
            <a:off x="6283728" y="1699213"/>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extLst>
            <a:ext uri="{909E8E84-426E-40DD-AFC4-6F175D3DCCD1}">
              <a14:hiddenFill xmlns:a14="http://schemas.microsoft.com/office/drawing/2010/main">
                <a:solidFill>
                  <a:srgbClr val="FFFFFF"/>
                </a:solidFill>
              </a14:hiddenFill>
            </a:ext>
          </a:extLst>
        </p:spPr>
      </p:pic>
      <p:sp>
        <p:nvSpPr>
          <p:cNvPr id="83" name="Oval 82">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8" name="Picture 10" descr="Sarcococca confusa">
            <a:extLst>
              <a:ext uri="{FF2B5EF4-FFF2-40B4-BE49-F238E27FC236}">
                <a16:creationId xmlns:a16="http://schemas.microsoft.com/office/drawing/2014/main" id="{C0DB51A5-9F59-42E2-A36F-010E9B5DB2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 b="-2"/>
          <a:stretch/>
        </p:blipFill>
        <p:spPr bwMode="auto">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a:solidFill>
                  <a:srgbClr val="FFFFFF"/>
                </a:solidFill>
              </a14:hiddenFill>
            </a:ext>
          </a:extLst>
        </p:spPr>
      </p:pic>
      <p:sp>
        <p:nvSpPr>
          <p:cNvPr id="85" name="Freeform: Shape 84">
            <a:extLst>
              <a:ext uri="{FF2B5EF4-FFF2-40B4-BE49-F238E27FC236}">
                <a16:creationId xmlns:a16="http://schemas.microsoft.com/office/drawing/2014/main" id="{5EFE9E4D-D93B-4B04-A3B5-234F5DBB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5" name="Picture 4" descr="A close up of a sign&#10;&#10;Description automatically generated">
            <a:extLst>
              <a:ext uri="{FF2B5EF4-FFF2-40B4-BE49-F238E27FC236}">
                <a16:creationId xmlns:a16="http://schemas.microsoft.com/office/drawing/2014/main" id="{E4A7491B-6FAD-468F-B4AC-C377F3257F90}"/>
              </a:ext>
            </a:extLst>
          </p:cNvPr>
          <p:cNvPicPr>
            <a:picLocks noChangeAspect="1"/>
          </p:cNvPicPr>
          <p:nvPr/>
        </p:nvPicPr>
        <p:blipFill rotWithShape="1">
          <a:blip r:embed="rId7"/>
          <a:srcRect t="13192" r="-3" b="14894"/>
          <a:stretch/>
        </p:blipFill>
        <p:spPr>
          <a:xfrm>
            <a:off x="7928700" y="-1"/>
            <a:ext cx="4277711" cy="30454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p:spPr>
      </p:pic>
    </p:spTree>
    <p:extLst>
      <p:ext uri="{BB962C8B-B14F-4D97-AF65-F5344CB8AC3E}">
        <p14:creationId xmlns:p14="http://schemas.microsoft.com/office/powerpoint/2010/main" val="145415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Hebe Champagne">
            <a:extLst>
              <a:ext uri="{FF2B5EF4-FFF2-40B4-BE49-F238E27FC236}">
                <a16:creationId xmlns:a16="http://schemas.microsoft.com/office/drawing/2014/main" id="{63EC5637-0494-43F5-B183-1D5BF7048A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54" r="-2" b="3331"/>
          <a:stretch/>
        </p:blipFill>
        <p:spPr bwMode="auto">
          <a:xfrm>
            <a:off x="4166505" y="10"/>
            <a:ext cx="4444096" cy="306704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ebe 'Emerald Gem'">
            <a:extLst>
              <a:ext uri="{FF2B5EF4-FFF2-40B4-BE49-F238E27FC236}">
                <a16:creationId xmlns:a16="http://schemas.microsoft.com/office/drawing/2014/main" id="{22FE7CB9-2ACC-40E4-B251-A53C3647A1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367" r="2" b="13707"/>
          <a:stretch/>
        </p:blipFill>
        <p:spPr bwMode="auto">
          <a:xfrm>
            <a:off x="-1" y="3790950"/>
            <a:ext cx="8305800" cy="3067051"/>
          </a:xfrm>
          <a:prstGeom prst="rect">
            <a:avLst/>
          </a:pr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8" name="Picture 12" descr="Hebe 'Nicola's Blush'">
            <a:extLst>
              <a:ext uri="{FF2B5EF4-FFF2-40B4-BE49-F238E27FC236}">
                <a16:creationId xmlns:a16="http://schemas.microsoft.com/office/drawing/2014/main" id="{BA967105-FCAA-4CAE-80E1-F70758B1DB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837" r="2" b="114"/>
          <a:stretch/>
        </p:blipFill>
        <p:spPr bwMode="auto">
          <a:xfrm>
            <a:off x="1" y="2"/>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0AA0D210-CE10-44CA-8EBF-894DCA0BE400}"/>
              </a:ext>
            </a:extLst>
          </p:cNvPr>
          <p:cNvPicPr>
            <a:picLocks noChangeAspect="1"/>
          </p:cNvPicPr>
          <p:nvPr/>
        </p:nvPicPr>
        <p:blipFill rotWithShape="1">
          <a:blip r:embed="rId5"/>
          <a:srcRect t="5049" r="2" b="6756"/>
          <a:stretch/>
        </p:blipFill>
        <p:spPr>
          <a:xfrm>
            <a:off x="6283728" y="1699213"/>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p:spPr>
      </p:pic>
      <p:sp>
        <p:nvSpPr>
          <p:cNvPr id="85" name="Oval 84">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0" name="Picture 4" descr="Hebe x franciscana 'Blue Gem'">
            <a:extLst>
              <a:ext uri="{FF2B5EF4-FFF2-40B4-BE49-F238E27FC236}">
                <a16:creationId xmlns:a16="http://schemas.microsoft.com/office/drawing/2014/main" id="{94ADC218-6805-477C-B27C-402634AD02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 b="-2"/>
          <a:stretch/>
        </p:blipFill>
        <p:spPr bwMode="auto">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a:solidFill>
                  <a:srgbClr val="FFFFFF"/>
                </a:solidFill>
              </a14:hiddenFill>
            </a:ext>
          </a:extLst>
        </p:spPr>
      </p:pic>
      <p:sp>
        <p:nvSpPr>
          <p:cNvPr id="87" name="Freeform: Shape 86">
            <a:extLst>
              <a:ext uri="{FF2B5EF4-FFF2-40B4-BE49-F238E27FC236}">
                <a16:creationId xmlns:a16="http://schemas.microsoft.com/office/drawing/2014/main" id="{5EFE9E4D-D93B-4B04-A3B5-234F5DBB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4102" name="Picture 6" descr="Hebe 'Silver Queen'">
            <a:extLst>
              <a:ext uri="{FF2B5EF4-FFF2-40B4-BE49-F238E27FC236}">
                <a16:creationId xmlns:a16="http://schemas.microsoft.com/office/drawing/2014/main" id="{40084D53-37D7-404C-B304-B68A7C559D4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642" r="-3" b="8163"/>
          <a:stretch/>
        </p:blipFill>
        <p:spPr bwMode="auto">
          <a:xfrm>
            <a:off x="7928700" y="-1"/>
            <a:ext cx="4277711" cy="30454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87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latin typeface="Cocon Offc" panose="020B0504020101020102" pitchFamily="34" charset="0"/>
              </a:rPr>
              <a:t>For consideration</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783405" y="1195031"/>
            <a:ext cx="8883864" cy="5128788"/>
          </a:xfrm>
        </p:spPr>
        <p:txBody>
          <a:bodyPr vert="horz" lIns="91440" tIns="45720" rIns="91440" bIns="45720" rtlCol="0">
            <a:normAutofit fontScale="70000" lnSpcReduction="20000"/>
          </a:bodyPr>
          <a:lstStyle/>
          <a:p>
            <a:pPr algn="ctr" fontAlgn="base">
              <a:lnSpc>
                <a:spcPct val="120000"/>
              </a:lnSpc>
              <a:spcBef>
                <a:spcPts val="0"/>
              </a:spcBef>
            </a:pPr>
            <a:endParaRPr lang="en-GB" sz="3600" dirty="0">
              <a:solidFill>
                <a:srgbClr val="002060"/>
              </a:solidFill>
              <a:latin typeface="Noto Sans" panose="020B0502040504020204" pitchFamily="34" charset="0"/>
              <a:ea typeface="Noto Sans" panose="020B0502040504020204" pitchFamily="34" charset="0"/>
            </a:endParaRPr>
          </a:p>
          <a:p>
            <a:pPr algn="ctr" fontAlgn="base">
              <a:lnSpc>
                <a:spcPct val="120000"/>
              </a:lnSpc>
              <a:spcBef>
                <a:spcPts val="0"/>
              </a:spcBef>
            </a:pPr>
            <a:r>
              <a:rPr lang="en-GB" sz="5100" dirty="0">
                <a:solidFill>
                  <a:srgbClr val="004B93"/>
                </a:solidFill>
                <a:latin typeface="Noto Sans" panose="020B0502040504020204" pitchFamily="34" charset="0"/>
                <a:ea typeface="Noto Sans" panose="020B0502040504020204" pitchFamily="34" charset="0"/>
              </a:rPr>
              <a:t>Is it the plant?  Or is it in the preparation?</a:t>
            </a:r>
          </a:p>
          <a:p>
            <a:pPr algn="ctr" fontAlgn="base">
              <a:lnSpc>
                <a:spcPct val="120000"/>
              </a:lnSpc>
              <a:spcBef>
                <a:spcPts val="0"/>
              </a:spcBef>
            </a:pPr>
            <a:endParaRPr lang="en-GB" sz="3600" dirty="0">
              <a:solidFill>
                <a:srgbClr val="002060"/>
              </a:solidFill>
              <a:latin typeface="Noto Sans" panose="020B0502040504020204" pitchFamily="34" charset="0"/>
              <a:ea typeface="Noto Sans" panose="020B0502040504020204" pitchFamily="34" charset="0"/>
            </a:endParaRPr>
          </a:p>
          <a:p>
            <a:pPr algn="ctr" fontAlgn="base">
              <a:lnSpc>
                <a:spcPct val="120000"/>
              </a:lnSpc>
              <a:spcBef>
                <a:spcPts val="0"/>
              </a:spcBef>
            </a:pPr>
            <a:r>
              <a:rPr lang="en-GB" sz="2600" dirty="0">
                <a:latin typeface="Noto Sans" panose="020B0502040504020204" pitchFamily="34" charset="0"/>
                <a:ea typeface="Noto Sans" panose="020B0502040504020204" pitchFamily="34" charset="0"/>
              </a:rPr>
              <a:t>Without doubt plants have adapted and evolved to suit the environment they are growing in.</a:t>
            </a:r>
          </a:p>
          <a:p>
            <a:pPr algn="ctr" fontAlgn="base">
              <a:lnSpc>
                <a:spcPct val="120000"/>
              </a:lnSpc>
              <a:spcBef>
                <a:spcPts val="0"/>
              </a:spcBef>
            </a:pPr>
            <a:endParaRPr lang="en-GB" sz="2600" dirty="0">
              <a:latin typeface="Noto Sans" panose="020B0502040504020204" pitchFamily="34" charset="0"/>
              <a:ea typeface="Noto Sans" panose="020B0502040504020204" pitchFamily="34" charset="0"/>
            </a:endParaRPr>
          </a:p>
          <a:p>
            <a:pPr algn="ctr" fontAlgn="base">
              <a:lnSpc>
                <a:spcPct val="120000"/>
              </a:lnSpc>
              <a:spcBef>
                <a:spcPts val="0"/>
              </a:spcBef>
            </a:pPr>
            <a:r>
              <a:rPr lang="en-GB" sz="2600" dirty="0">
                <a:latin typeface="Noto Sans" panose="020B0502040504020204" pitchFamily="34" charset="0"/>
                <a:ea typeface="Noto Sans" panose="020B0502040504020204" pitchFamily="34" charset="0"/>
              </a:rPr>
              <a:t>But……….</a:t>
            </a:r>
          </a:p>
          <a:p>
            <a:pPr algn="ctr" fontAlgn="base">
              <a:lnSpc>
                <a:spcPct val="120000"/>
              </a:lnSpc>
              <a:spcBef>
                <a:spcPts val="0"/>
              </a:spcBef>
            </a:pPr>
            <a:endParaRPr lang="en-GB" sz="2600" dirty="0">
              <a:latin typeface="Noto Sans" panose="020B0502040504020204" pitchFamily="34" charset="0"/>
              <a:ea typeface="Noto Sans" panose="020B0502040504020204" pitchFamily="34" charset="0"/>
            </a:endParaRPr>
          </a:p>
          <a:p>
            <a:pPr algn="ctr" fontAlgn="base">
              <a:lnSpc>
                <a:spcPct val="120000"/>
              </a:lnSpc>
              <a:spcBef>
                <a:spcPts val="0"/>
              </a:spcBef>
            </a:pPr>
            <a:r>
              <a:rPr lang="en-GB" sz="2600" dirty="0">
                <a:solidFill>
                  <a:srgbClr val="004B93"/>
                </a:solidFill>
                <a:latin typeface="Noto Sans" panose="020B0502040504020204" pitchFamily="34" charset="0"/>
                <a:ea typeface="Noto Sans" panose="020B0502040504020204" pitchFamily="34" charset="0"/>
              </a:rPr>
              <a:t>…if we prepare and nurture right up to establishment, </a:t>
            </a:r>
          </a:p>
          <a:p>
            <a:pPr algn="ctr" fontAlgn="base">
              <a:lnSpc>
                <a:spcPct val="120000"/>
              </a:lnSpc>
              <a:spcBef>
                <a:spcPts val="0"/>
              </a:spcBef>
            </a:pPr>
            <a:r>
              <a:rPr lang="en-GB" sz="2600" dirty="0">
                <a:solidFill>
                  <a:srgbClr val="004B93"/>
                </a:solidFill>
                <a:latin typeface="Noto Sans" panose="020B0502040504020204" pitchFamily="34" charset="0"/>
                <a:ea typeface="Noto Sans" panose="020B0502040504020204" pitchFamily="34" charset="0"/>
              </a:rPr>
              <a:t>will the range we are able to select from increase?</a:t>
            </a:r>
          </a:p>
          <a:p>
            <a:pPr algn="ctr" fontAlgn="base">
              <a:lnSpc>
                <a:spcPct val="120000"/>
              </a:lnSpc>
              <a:spcBef>
                <a:spcPts val="0"/>
              </a:spcBef>
            </a:pPr>
            <a:endParaRPr lang="en-GB" sz="3600" dirty="0">
              <a:solidFill>
                <a:srgbClr val="004B93"/>
              </a:solidFill>
              <a:latin typeface="Noto Sans" panose="020B0502040504020204" pitchFamily="34" charset="0"/>
              <a:ea typeface="Noto Sans" panose="020B0502040504020204" pitchFamily="34" charset="0"/>
            </a:endParaRPr>
          </a:p>
          <a:p>
            <a:pPr algn="ctr" fontAlgn="base">
              <a:lnSpc>
                <a:spcPct val="120000"/>
              </a:lnSpc>
              <a:spcBef>
                <a:spcPts val="0"/>
              </a:spcBef>
            </a:pPr>
            <a:r>
              <a:rPr lang="en-GB" sz="5100" dirty="0">
                <a:solidFill>
                  <a:srgbClr val="004B93"/>
                </a:solidFill>
                <a:latin typeface="Noto Sans" panose="020B0502040504020204" pitchFamily="34" charset="0"/>
                <a:ea typeface="Noto Sans" panose="020B0502040504020204" pitchFamily="34" charset="0"/>
              </a:rPr>
              <a:t>Yes</a:t>
            </a:r>
            <a:endParaRPr lang="en-US" sz="700" dirty="0">
              <a:solidFill>
                <a:srgbClr val="004B93"/>
              </a:solidFill>
              <a:latin typeface="Noto Sans" panose="020B0502040504020204" pitchFamily="34" charset="0"/>
              <a:ea typeface="Noto Sans" panose="020B0502040504020204" pitchFamily="34" charset="0"/>
            </a:endParaRPr>
          </a:p>
        </p:txBody>
      </p:sp>
      <p:pic>
        <p:nvPicPr>
          <p:cNvPr id="3" name="Picture 2">
            <a:extLst>
              <a:ext uri="{FF2B5EF4-FFF2-40B4-BE49-F238E27FC236}">
                <a16:creationId xmlns:a16="http://schemas.microsoft.com/office/drawing/2014/main" id="{FD0B7FBB-D195-4987-AE07-5F6E63A818D2}"/>
              </a:ext>
            </a:extLst>
          </p:cNvPr>
          <p:cNvPicPr>
            <a:picLocks noChangeAspect="1"/>
          </p:cNvPicPr>
          <p:nvPr/>
        </p:nvPicPr>
        <p:blipFill>
          <a:blip r:embed="rId2"/>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201618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50" y="2609072"/>
            <a:ext cx="8320256"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'Planting for Drought'</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1168950" y="4489622"/>
            <a:ext cx="8320256" cy="1953708"/>
          </a:xfrm>
        </p:spPr>
        <p:txBody>
          <a:bodyPr vert="horz" lIns="91440" tIns="45720" rIns="91440" bIns="45720" rtlCol="0">
            <a:normAutofit/>
          </a:bodyPr>
          <a:lstStyle/>
          <a:p>
            <a:pPr algn="ctr">
              <a:lnSpc>
                <a:spcPct val="110000"/>
              </a:lnSpc>
              <a:spcBef>
                <a:spcPts val="0"/>
              </a:spcBef>
            </a:pPr>
            <a:endParaRPr lang="en-GB" sz="700" dirty="0">
              <a:latin typeface="Noto Sans" panose="020B0502040504020204" pitchFamily="34" charset="0"/>
              <a:ea typeface="Noto Sans" panose="020B0502040504020204" pitchFamily="34" charset="0"/>
            </a:endParaRPr>
          </a:p>
          <a:p>
            <a:pPr algn="ctr">
              <a:lnSpc>
                <a:spcPct val="110000"/>
              </a:lnSpc>
              <a:spcBef>
                <a:spcPts val="0"/>
              </a:spcBef>
            </a:pPr>
            <a:endParaRPr lang="en-GB" sz="700" dirty="0">
              <a:latin typeface="Noto Sans" panose="020B0502040504020204" pitchFamily="34" charset="0"/>
              <a:ea typeface="Noto Sans" panose="020B0502040504020204" pitchFamily="34" charset="0"/>
            </a:endParaRPr>
          </a:p>
          <a:p>
            <a:pPr algn="ctr">
              <a:lnSpc>
                <a:spcPct val="110000"/>
              </a:lnSpc>
              <a:spcBef>
                <a:spcPts val="0"/>
              </a:spcBef>
            </a:pPr>
            <a:endParaRPr lang="en-GB" sz="700" dirty="0">
              <a:latin typeface="Noto Sans" panose="020B0502040504020204" pitchFamily="34" charset="0"/>
              <a:ea typeface="Noto Sans" panose="020B0502040504020204" pitchFamily="34" charset="0"/>
            </a:endParaRPr>
          </a:p>
          <a:p>
            <a:pPr algn="ctr">
              <a:lnSpc>
                <a:spcPct val="110000"/>
              </a:lnSpc>
              <a:spcBef>
                <a:spcPts val="0"/>
              </a:spcBef>
            </a:pPr>
            <a:endParaRPr lang="en-GB" sz="700" dirty="0">
              <a:latin typeface="Noto Sans" panose="020B0502040504020204" pitchFamily="34" charset="0"/>
              <a:ea typeface="Noto Sans" panose="020B0502040504020204" pitchFamily="34" charset="0"/>
            </a:endParaRPr>
          </a:p>
          <a:p>
            <a:pPr algn="ctr">
              <a:lnSpc>
                <a:spcPct val="110000"/>
              </a:lnSpc>
              <a:spcBef>
                <a:spcPts val="0"/>
              </a:spcBef>
            </a:pPr>
            <a:endParaRPr lang="en-GB" sz="700" dirty="0">
              <a:latin typeface="Noto Sans" panose="020B0502040504020204" pitchFamily="34" charset="0"/>
              <a:ea typeface="Noto Sans" panose="020B0502040504020204" pitchFamily="34" charset="0"/>
            </a:endParaRPr>
          </a:p>
          <a:p>
            <a:pPr algn="ctr">
              <a:lnSpc>
                <a:spcPct val="110000"/>
              </a:lnSpc>
              <a:spcBef>
                <a:spcPts val="0"/>
              </a:spcBef>
            </a:pPr>
            <a:endParaRPr lang="en-GB" sz="700" dirty="0">
              <a:latin typeface="Noto Sans" panose="020B0502040504020204" pitchFamily="34" charset="0"/>
              <a:ea typeface="Noto Sans" panose="020B0502040504020204" pitchFamily="34" charset="0"/>
            </a:endParaRPr>
          </a:p>
          <a:p>
            <a:pPr algn="ctr">
              <a:lnSpc>
                <a:spcPct val="110000"/>
              </a:lnSpc>
              <a:spcBef>
                <a:spcPts val="0"/>
              </a:spcBef>
            </a:pPr>
            <a:r>
              <a:rPr lang="en-GB" sz="3200" b="1" dirty="0">
                <a:solidFill>
                  <a:srgbClr val="004B93"/>
                </a:solidFill>
                <a:latin typeface="Noto Sans" panose="020B0502040504020204" pitchFamily="34" charset="0"/>
                <a:ea typeface="Noto Sans" panose="020B0502040504020204" pitchFamily="34" charset="0"/>
              </a:rPr>
              <a:t>Session 3</a:t>
            </a:r>
          </a:p>
          <a:p>
            <a:pPr algn="ctr">
              <a:lnSpc>
                <a:spcPct val="110000"/>
              </a:lnSpc>
              <a:spcBef>
                <a:spcPts val="0"/>
              </a:spcBef>
            </a:pPr>
            <a:r>
              <a:rPr lang="en-GB" sz="3200" dirty="0">
                <a:solidFill>
                  <a:srgbClr val="004B93"/>
                </a:solidFill>
                <a:latin typeface="Noto Sans" panose="020B0502040504020204" pitchFamily="34" charset="0"/>
                <a:ea typeface="Noto Sans" panose="020B0502040504020204" pitchFamily="34" charset="0"/>
              </a:rPr>
              <a:t>Site preparation and soil conditioners</a:t>
            </a:r>
          </a:p>
          <a:p>
            <a:pPr algn="ctr">
              <a:lnSpc>
                <a:spcPct val="90000"/>
              </a:lnSpc>
            </a:pPr>
            <a:endParaRPr lang="en-US" sz="700" dirty="0">
              <a:solidFill>
                <a:srgbClr val="004B93"/>
              </a:solidFill>
              <a:latin typeface="Noto Sans" panose="020B0502040504020204" pitchFamily="34" charset="0"/>
              <a:ea typeface="Noto Sans" panose="020B0502040504020204" pitchFamily="34" charset="0"/>
            </a:endParaRPr>
          </a:p>
        </p:txBody>
      </p:sp>
      <p:pic>
        <p:nvPicPr>
          <p:cNvPr id="3" name="Picture 2">
            <a:extLst>
              <a:ext uri="{FF2B5EF4-FFF2-40B4-BE49-F238E27FC236}">
                <a16:creationId xmlns:a16="http://schemas.microsoft.com/office/drawing/2014/main" id="{8655BB2B-2EE7-46ED-A930-BE23E0B6B5D1}"/>
              </a:ext>
            </a:extLst>
          </p:cNvPr>
          <p:cNvPicPr>
            <a:picLocks noChangeAspect="1"/>
          </p:cNvPicPr>
          <p:nvPr/>
        </p:nvPicPr>
        <p:blipFill>
          <a:blip r:embed="rId2"/>
          <a:stretch>
            <a:fillRect/>
          </a:stretch>
        </p:blipFill>
        <p:spPr>
          <a:xfrm>
            <a:off x="3761544" y="148889"/>
            <a:ext cx="3135068" cy="2545303"/>
          </a:xfrm>
          <a:prstGeom prst="rect">
            <a:avLst/>
          </a:prstGeom>
        </p:spPr>
      </p:pic>
    </p:spTree>
    <p:extLst>
      <p:ext uri="{BB962C8B-B14F-4D97-AF65-F5344CB8AC3E}">
        <p14:creationId xmlns:p14="http://schemas.microsoft.com/office/powerpoint/2010/main" val="396223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0997"/>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But first, how is water lost?</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3" name="Rectangle 2">
            <a:extLst>
              <a:ext uri="{FF2B5EF4-FFF2-40B4-BE49-F238E27FC236}">
                <a16:creationId xmlns:a16="http://schemas.microsoft.com/office/drawing/2014/main" id="{50F83E79-BE91-4C8F-BA31-4EF91E21766C}"/>
              </a:ext>
            </a:extLst>
          </p:cNvPr>
          <p:cNvSpPr/>
          <p:nvPr/>
        </p:nvSpPr>
        <p:spPr>
          <a:xfrm>
            <a:off x="2098337" y="5039709"/>
            <a:ext cx="6105829" cy="923330"/>
          </a:xfrm>
          <a:prstGeom prst="rect">
            <a:avLst/>
          </a:prstGeom>
        </p:spPr>
        <p:txBody>
          <a:bodyPr wrap="square">
            <a:spAutoFit/>
          </a:bodyPr>
          <a:lstStyle/>
          <a:p>
            <a:pPr algn="ctr"/>
            <a:r>
              <a:rPr lang="en-GB" dirty="0">
                <a:solidFill>
                  <a:srgbClr val="004B93"/>
                </a:solidFill>
                <a:latin typeface="Noto Sans" panose="020B0502040504020204" pitchFamily="34" charset="0"/>
                <a:ea typeface="Noto Sans" panose="020B0502040504020204" pitchFamily="34" charset="0"/>
              </a:rPr>
              <a:t>Knowing how water is lost from the plant and its surroundings gives us clues as to how we can prepare and maintain the planting area to reduce loss.</a:t>
            </a:r>
          </a:p>
        </p:txBody>
      </p:sp>
      <p:pic>
        <p:nvPicPr>
          <p:cNvPr id="20" name="Picture 19" descr="Image result for evapotranspiration diagram">
            <a:extLst>
              <a:ext uri="{FF2B5EF4-FFF2-40B4-BE49-F238E27FC236}">
                <a16:creationId xmlns:a16="http://schemas.microsoft.com/office/drawing/2014/main" id="{1DCFBE16-00E5-4CB5-9A0E-26AE9E5C25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64022" y="1141504"/>
            <a:ext cx="4774461" cy="3699595"/>
          </a:xfrm>
          <a:prstGeom prst="rect">
            <a:avLst/>
          </a:prstGeom>
          <a:noFill/>
          <a:ln>
            <a:noFill/>
          </a:ln>
        </p:spPr>
      </p:pic>
      <p:pic>
        <p:nvPicPr>
          <p:cNvPr id="4" name="Picture 3">
            <a:extLst>
              <a:ext uri="{FF2B5EF4-FFF2-40B4-BE49-F238E27FC236}">
                <a16:creationId xmlns:a16="http://schemas.microsoft.com/office/drawing/2014/main" id="{40D4074A-201B-4C33-AB5C-5338E80E9067}"/>
              </a:ext>
            </a:extLst>
          </p:cNvPr>
          <p:cNvPicPr>
            <a:picLocks noChangeAspect="1"/>
          </p:cNvPicPr>
          <p:nvPr/>
        </p:nvPicPr>
        <p:blipFill>
          <a:blip r:embed="rId3"/>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171776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0997"/>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It starts with the preparation</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3" name="Rectangle 2">
            <a:extLst>
              <a:ext uri="{FF2B5EF4-FFF2-40B4-BE49-F238E27FC236}">
                <a16:creationId xmlns:a16="http://schemas.microsoft.com/office/drawing/2014/main" id="{50F83E79-BE91-4C8F-BA31-4EF91E21766C}"/>
              </a:ext>
            </a:extLst>
          </p:cNvPr>
          <p:cNvSpPr/>
          <p:nvPr/>
        </p:nvSpPr>
        <p:spPr>
          <a:xfrm>
            <a:off x="897925" y="1095115"/>
            <a:ext cx="8153680" cy="923330"/>
          </a:xfrm>
          <a:prstGeom prst="rect">
            <a:avLst/>
          </a:prstGeom>
        </p:spPr>
        <p:txBody>
          <a:bodyPr wrap="square">
            <a:spAutoFit/>
          </a:bodyPr>
          <a:lstStyle/>
          <a:p>
            <a:r>
              <a:rPr lang="en-GB" dirty="0">
                <a:solidFill>
                  <a:srgbClr val="004B93"/>
                </a:solidFill>
                <a:latin typeface="Noto Sans" panose="020B0502040504020204" pitchFamily="34" charset="0"/>
                <a:ea typeface="Noto Sans" panose="020B0502040504020204" pitchFamily="34" charset="0"/>
              </a:rPr>
              <a:t>If we can create a free draining, open, aerated soil structure that holds water in suspension, cultivated to a depth to encourage the plant to develop a deeper root system, we enhance the plant’s drought resistance.</a:t>
            </a:r>
          </a:p>
        </p:txBody>
      </p:sp>
      <p:graphicFrame>
        <p:nvGraphicFramePr>
          <p:cNvPr id="7" name="Table 6">
            <a:extLst>
              <a:ext uri="{FF2B5EF4-FFF2-40B4-BE49-F238E27FC236}">
                <a16:creationId xmlns:a16="http://schemas.microsoft.com/office/drawing/2014/main" id="{845DE7D3-E950-41F1-9B8C-5D3095006D22}"/>
              </a:ext>
            </a:extLst>
          </p:cNvPr>
          <p:cNvGraphicFramePr>
            <a:graphicFrameLocks noGrp="1"/>
          </p:cNvGraphicFramePr>
          <p:nvPr>
            <p:extLst>
              <p:ext uri="{D42A27DB-BD31-4B8C-83A1-F6EECF244321}">
                <p14:modId xmlns:p14="http://schemas.microsoft.com/office/powerpoint/2010/main" val="1969887712"/>
              </p:ext>
            </p:extLst>
          </p:nvPr>
        </p:nvGraphicFramePr>
        <p:xfrm>
          <a:off x="975047" y="2141210"/>
          <a:ext cx="7970082" cy="3196332"/>
        </p:xfrm>
        <a:graphic>
          <a:graphicData uri="http://schemas.openxmlformats.org/drawingml/2006/table">
            <a:tbl>
              <a:tblPr>
                <a:tableStyleId>{37CE84F3-28C3-443E-9E96-99CF82512B78}</a:tableStyleId>
              </a:tblPr>
              <a:tblGrid>
                <a:gridCol w="2656694">
                  <a:extLst>
                    <a:ext uri="{9D8B030D-6E8A-4147-A177-3AD203B41FA5}">
                      <a16:colId xmlns:a16="http://schemas.microsoft.com/office/drawing/2014/main" val="2016505461"/>
                    </a:ext>
                  </a:extLst>
                </a:gridCol>
                <a:gridCol w="2656694">
                  <a:extLst>
                    <a:ext uri="{9D8B030D-6E8A-4147-A177-3AD203B41FA5}">
                      <a16:colId xmlns:a16="http://schemas.microsoft.com/office/drawing/2014/main" val="670364944"/>
                    </a:ext>
                  </a:extLst>
                </a:gridCol>
                <a:gridCol w="2656694">
                  <a:extLst>
                    <a:ext uri="{9D8B030D-6E8A-4147-A177-3AD203B41FA5}">
                      <a16:colId xmlns:a16="http://schemas.microsoft.com/office/drawing/2014/main" val="2049456350"/>
                    </a:ext>
                  </a:extLst>
                </a:gridCol>
              </a:tblGrid>
              <a:tr h="335463">
                <a:tc>
                  <a:txBody>
                    <a:bodyPr/>
                    <a:lstStyle/>
                    <a:p>
                      <a:pPr algn="ctr" fontAlgn="ctr"/>
                      <a:r>
                        <a:rPr lang="en-US" sz="1100" u="none" strike="noStrike" dirty="0">
                          <a:effectLst/>
                          <a:latin typeface="Noto Sans" panose="020B0502040504020204" pitchFamily="34" charset="0"/>
                          <a:ea typeface="Noto Sans" panose="020B0502040504020204" pitchFamily="34" charset="0"/>
                        </a:rPr>
                        <a:t>Bottom – the roots</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ctr"/>
                      <a:r>
                        <a:rPr lang="en-US" sz="1100" u="none" strike="noStrike" dirty="0">
                          <a:effectLst/>
                          <a:latin typeface="Noto Sans" panose="020B0502040504020204" pitchFamily="34" charset="0"/>
                          <a:ea typeface="Noto Sans" panose="020B0502040504020204" pitchFamily="34" charset="0"/>
                        </a:rPr>
                        <a:t>Middle – the soil surface</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ctr"/>
                      <a:r>
                        <a:rPr lang="en-US" sz="1100" u="none" strike="noStrike" dirty="0">
                          <a:effectLst/>
                        </a:rPr>
                        <a:t>Top – the plant</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4257598627"/>
                  </a:ext>
                </a:extLst>
              </a:tr>
              <a:tr h="0">
                <a:tc gridSpan="3">
                  <a:txBody>
                    <a:bodyPr/>
                    <a:lstStyle/>
                    <a:p>
                      <a:pPr algn="ctr" fontAlgn="b"/>
                      <a:r>
                        <a:rPr lang="en-GB" sz="1100" b="1" i="0" u="none" strike="noStrike" dirty="0">
                          <a:solidFill>
                            <a:srgbClr val="002060"/>
                          </a:solidFill>
                          <a:effectLst/>
                          <a:latin typeface="Noto Sans" panose="020B0502040504020204" pitchFamily="34" charset="0"/>
                          <a:ea typeface="Noto Sans" panose="020B0502040504020204" pitchFamily="34" charset="0"/>
                        </a:rPr>
                        <a:t>Some examples of how we can influence the plant’s establishment</a:t>
                      </a:r>
                      <a:endParaRPr lang="en-US" sz="1100" b="1"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hMerge="1">
                  <a:txBody>
                    <a:bodyPr/>
                    <a:lstStyle/>
                    <a:p>
                      <a:pPr algn="l" fontAlgn="b"/>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b"/>
                </a:tc>
                <a:tc hMerge="1">
                  <a:txBody>
                    <a:bodyPr/>
                    <a:lstStyle/>
                    <a:p>
                      <a:pPr algn="l" fontAlgn="b"/>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b"/>
                </a:tc>
                <a:extLst>
                  <a:ext uri="{0D108BD9-81ED-4DB2-BD59-A6C34878D82A}">
                    <a16:rowId xmlns:a16="http://schemas.microsoft.com/office/drawing/2014/main" val="57274947"/>
                  </a:ext>
                </a:extLst>
              </a:tr>
              <a:tr h="335463">
                <a:tc>
                  <a:txBody>
                    <a:bodyPr/>
                    <a:lstStyle/>
                    <a:p>
                      <a:pPr algn="ctr" fontAlgn="ctr"/>
                      <a:r>
                        <a:rPr lang="en-US" sz="1100" u="none" strike="noStrike" dirty="0">
                          <a:effectLst/>
                          <a:latin typeface="Noto Sans" panose="020B0502040504020204" pitchFamily="34" charset="0"/>
                          <a:ea typeface="Noto Sans" panose="020B0502040504020204" pitchFamily="34" charset="0"/>
                        </a:rPr>
                        <a:t>Backfill blend</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ctr"/>
                      <a:r>
                        <a:rPr lang="en-US" sz="1100" u="none" strike="noStrike" dirty="0">
                          <a:effectLst/>
                          <a:latin typeface="Noto Sans" panose="020B0502040504020204" pitchFamily="34" charset="0"/>
                          <a:ea typeface="Noto Sans" panose="020B0502040504020204" pitchFamily="34" charset="0"/>
                        </a:rPr>
                        <a:t>Bark mulches</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ctr"/>
                      <a:r>
                        <a:rPr lang="en-US" sz="1100" u="none" strike="noStrike">
                          <a:effectLst/>
                        </a:rPr>
                        <a:t>Anti-desicants</a:t>
                      </a:r>
                      <a:endParaRPr lang="en-US" sz="1100" b="0" i="0" u="none" strike="noStrike">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3928696793"/>
                  </a:ext>
                </a:extLst>
              </a:tr>
              <a:tr h="335463">
                <a:tc>
                  <a:txBody>
                    <a:bodyPr/>
                    <a:lstStyle/>
                    <a:p>
                      <a:pPr algn="ctr" fontAlgn="ctr"/>
                      <a:r>
                        <a:rPr lang="en-US" sz="1100" u="none" strike="noStrike" dirty="0">
                          <a:effectLst/>
                          <a:latin typeface="Noto Sans" panose="020B0502040504020204" pitchFamily="34" charset="0"/>
                          <a:ea typeface="Noto Sans" panose="020B0502040504020204" pitchFamily="34" charset="0"/>
                        </a:rPr>
                        <a:t>Create a 'moat'</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ctr"/>
                      <a:r>
                        <a:rPr lang="en-US" sz="1100" u="none" strike="noStrike" dirty="0">
                          <a:effectLst/>
                          <a:latin typeface="Noto Sans" panose="020B0502040504020204" pitchFamily="34" charset="0"/>
                          <a:ea typeface="Noto Sans" panose="020B0502040504020204" pitchFamily="34" charset="0"/>
                        </a:rPr>
                        <a:t>Drip irrigation</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ctr"/>
                      <a:r>
                        <a:rPr lang="en-US" sz="1100" u="none" strike="noStrike">
                          <a:effectLst/>
                        </a:rPr>
                        <a:t>Windbreaks - Artificial</a:t>
                      </a:r>
                      <a:endParaRPr lang="en-US" sz="1100" b="0" i="0" u="none" strike="noStrike">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3771793784"/>
                  </a:ext>
                </a:extLst>
              </a:tr>
              <a:tr h="335463">
                <a:tc>
                  <a:txBody>
                    <a:bodyPr/>
                    <a:lstStyle/>
                    <a:p>
                      <a:pPr algn="ctr" fontAlgn="ctr"/>
                      <a:r>
                        <a:rPr lang="en-GB" sz="1100" u="none" strike="noStrike" dirty="0">
                          <a:effectLst/>
                          <a:latin typeface="Noto Sans" panose="020B0502040504020204" pitchFamily="34" charset="0"/>
                          <a:ea typeface="Noto Sans" panose="020B0502040504020204" pitchFamily="34" charset="0"/>
                        </a:rPr>
                        <a:t>Cultivate a depth of soil</a:t>
                      </a:r>
                      <a:endParaRPr lang="en-GB"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ctr"/>
                      <a:r>
                        <a:rPr lang="en-US" sz="1100" u="none" strike="noStrike" dirty="0">
                          <a:effectLst/>
                          <a:latin typeface="Noto Sans" panose="020B0502040504020204" pitchFamily="34" charset="0"/>
                          <a:ea typeface="Noto Sans" panose="020B0502040504020204" pitchFamily="34" charset="0"/>
                        </a:rPr>
                        <a:t>Fabric membranes</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ctr"/>
                      <a:r>
                        <a:rPr lang="en-US" sz="1100" u="none" strike="noStrike">
                          <a:effectLst/>
                        </a:rPr>
                        <a:t>Windbreaks - Natural</a:t>
                      </a:r>
                      <a:endParaRPr lang="en-US" sz="1100" b="0" i="0" u="none" strike="noStrike">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1032263453"/>
                  </a:ext>
                </a:extLst>
              </a:tr>
              <a:tr h="335463">
                <a:tc>
                  <a:txBody>
                    <a:bodyPr/>
                    <a:lstStyle/>
                    <a:p>
                      <a:pPr algn="ctr" fontAlgn="ctr"/>
                      <a:r>
                        <a:rPr lang="en-US" sz="1100" u="none" strike="noStrike" dirty="0">
                          <a:effectLst/>
                          <a:latin typeface="Noto Sans" panose="020B0502040504020204" pitchFamily="34" charset="0"/>
                          <a:ea typeface="Noto Sans" panose="020B0502040504020204" pitchFamily="34" charset="0"/>
                        </a:rPr>
                        <a:t>Incorporate - Organic matter</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ctr"/>
                      <a:r>
                        <a:rPr lang="en-US" sz="1100" u="none" strike="noStrike" dirty="0">
                          <a:effectLst/>
                          <a:latin typeface="Noto Sans" panose="020B0502040504020204" pitchFamily="34" charset="0"/>
                          <a:ea typeface="Noto Sans" panose="020B0502040504020204" pitchFamily="34" charset="0"/>
                        </a:rPr>
                        <a:t>Leaky pipe irrigation</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fontAlgn="ctr"/>
                      <a:endParaRPr lang="en-US" sz="1100" b="0" i="0" u="none" strike="noStrike">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1192765394"/>
                  </a:ext>
                </a:extLst>
              </a:tr>
              <a:tr h="335463">
                <a:tc>
                  <a:txBody>
                    <a:bodyPr/>
                    <a:lstStyle/>
                    <a:p>
                      <a:pPr algn="ctr" fontAlgn="ctr"/>
                      <a:r>
                        <a:rPr lang="en-US" sz="1100" u="none" strike="noStrike" dirty="0">
                          <a:effectLst/>
                          <a:latin typeface="Noto Sans" panose="020B0502040504020204" pitchFamily="34" charset="0"/>
                          <a:ea typeface="Noto Sans" panose="020B0502040504020204" pitchFamily="34" charset="0"/>
                        </a:rPr>
                        <a:t>Incorporate - Polymers</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rowSpan="4" gridSpan="2">
                  <a:txBody>
                    <a:bodyPr/>
                    <a:lstStyle/>
                    <a:p>
                      <a:pPr algn="ctr" fontAlgn="ctr"/>
                      <a:r>
                        <a:rPr lang="en-GB" sz="1400" b="0" i="0" u="none" strike="noStrike" dirty="0">
                          <a:solidFill>
                            <a:srgbClr val="002060"/>
                          </a:solidFill>
                          <a:effectLst/>
                          <a:latin typeface="Noto Sans" panose="020B0502040504020204" pitchFamily="34" charset="0"/>
                          <a:ea typeface="Noto Sans" panose="020B0502040504020204" pitchFamily="34" charset="0"/>
                        </a:rPr>
                        <a:t>We will look at the products that can help with </a:t>
                      </a:r>
                    </a:p>
                    <a:p>
                      <a:pPr algn="ctr" fontAlgn="ctr"/>
                      <a:r>
                        <a:rPr lang="en-GB" sz="1400" b="0" i="0" u="none" strike="noStrike" dirty="0">
                          <a:solidFill>
                            <a:srgbClr val="002060"/>
                          </a:solidFill>
                          <a:effectLst/>
                          <a:latin typeface="Noto Sans" panose="020B0502040504020204" pitchFamily="34" charset="0"/>
                          <a:ea typeface="Noto Sans" panose="020B0502040504020204" pitchFamily="34" charset="0"/>
                        </a:rPr>
                        <a:t>managing water in the afternoon hands-on session</a:t>
                      </a:r>
                      <a:endParaRPr lang="en-US" sz="14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rowSpan="4" hMerge="1">
                  <a:txBody>
                    <a:bodyPr/>
                    <a:lstStyle/>
                    <a:p>
                      <a:pPr algn="ctr" fontAlgn="ct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320391109"/>
                  </a:ext>
                </a:extLst>
              </a:tr>
              <a:tr h="335463">
                <a:tc>
                  <a:txBody>
                    <a:bodyPr/>
                    <a:lstStyle/>
                    <a:p>
                      <a:pPr algn="ctr" fontAlgn="ctr"/>
                      <a:r>
                        <a:rPr lang="en-US" sz="1100" u="none" strike="noStrike" dirty="0">
                          <a:effectLst/>
                          <a:latin typeface="Noto Sans" panose="020B0502040504020204" pitchFamily="34" charset="0"/>
                          <a:ea typeface="Noto Sans" panose="020B0502040504020204" pitchFamily="34" charset="0"/>
                        </a:rPr>
                        <a:t>Root dipping</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gridSpan="2" vMerge="1">
                  <a:txBody>
                    <a:bodyPr/>
                    <a:lstStyle/>
                    <a:p>
                      <a:pPr algn="ctr" fontAlgn="ct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hMerge="1" vMerge="1">
                  <a:txBody>
                    <a:bodyPr/>
                    <a:lstStyle/>
                    <a:p>
                      <a:pPr algn="ctr" fontAlgn="ct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1396736526"/>
                  </a:ext>
                </a:extLst>
              </a:tr>
              <a:tr h="335463">
                <a:tc>
                  <a:txBody>
                    <a:bodyPr/>
                    <a:lstStyle/>
                    <a:p>
                      <a:pPr algn="ctr" fontAlgn="ctr"/>
                      <a:r>
                        <a:rPr lang="en-US" sz="1100" u="none" strike="noStrike" dirty="0">
                          <a:effectLst/>
                          <a:latin typeface="Noto Sans" panose="020B0502040504020204" pitchFamily="34" charset="0"/>
                          <a:ea typeface="Noto Sans" panose="020B0502040504020204" pitchFamily="34" charset="0"/>
                        </a:rPr>
                        <a:t>Tree pit irrigation</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gridSpan="2" vMerge="1">
                  <a:txBody>
                    <a:bodyPr/>
                    <a:lstStyle/>
                    <a:p>
                      <a:pPr algn="ctr" fontAlgn="ct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hMerge="1" vMerge="1">
                  <a:txBody>
                    <a:bodyPr/>
                    <a:lstStyle/>
                    <a:p>
                      <a:pPr algn="ctr" fontAlgn="ct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2393376951"/>
                  </a:ext>
                </a:extLst>
              </a:tr>
              <a:tr h="335463">
                <a:tc>
                  <a:txBody>
                    <a:bodyPr/>
                    <a:lstStyle/>
                    <a:p>
                      <a:pPr algn="ctr" fontAlgn="ctr"/>
                      <a:r>
                        <a:rPr lang="en-US" sz="1100" u="none" strike="noStrike" dirty="0">
                          <a:effectLst/>
                          <a:latin typeface="Noto Sans" panose="020B0502040504020204" pitchFamily="34" charset="0"/>
                          <a:ea typeface="Noto Sans" panose="020B0502040504020204" pitchFamily="34" charset="0"/>
                        </a:rPr>
                        <a:t>Water prior to planting</a:t>
                      </a: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gridSpan="2" vMerge="1">
                  <a:txBody>
                    <a:bodyPr/>
                    <a:lstStyle/>
                    <a:p>
                      <a:pPr algn="ctr" fontAlgn="ct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hMerge="1" vMerge="1">
                  <a:txBody>
                    <a:bodyPr/>
                    <a:lstStyle/>
                    <a:p>
                      <a:pPr algn="ctr" fontAlgn="ctr"/>
                      <a:endParaRPr lang="en-US" sz="1100" b="0" i="0" u="none" strike="noStrike" dirty="0">
                        <a:solidFill>
                          <a:srgbClr val="002060"/>
                        </a:solidFill>
                        <a:effectLst/>
                        <a:latin typeface="Noto Sans" panose="020B0502040504020204" pitchFamily="34" charset="0"/>
                        <a:ea typeface="Noto Sans" panose="020B0502040504020204" pitchFamily="34" charset="0"/>
                      </a:endParaRPr>
                    </a:p>
                  </a:txBody>
                  <a:tcPr marL="9525" marR="9525" marT="9525" marB="0" anchor="c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extLst>
                  <a:ext uri="{0D108BD9-81ED-4DB2-BD59-A6C34878D82A}">
                    <a16:rowId xmlns:a16="http://schemas.microsoft.com/office/drawing/2014/main" val="4231856169"/>
                  </a:ext>
                </a:extLst>
              </a:tr>
            </a:tbl>
          </a:graphicData>
        </a:graphic>
      </p:graphicFrame>
      <p:sp>
        <p:nvSpPr>
          <p:cNvPr id="13" name="Rectangle 12">
            <a:extLst>
              <a:ext uri="{FF2B5EF4-FFF2-40B4-BE49-F238E27FC236}">
                <a16:creationId xmlns:a16="http://schemas.microsoft.com/office/drawing/2014/main" id="{873A719C-6B54-4445-A9D9-FAC641A1D7E3}"/>
              </a:ext>
            </a:extLst>
          </p:cNvPr>
          <p:cNvSpPr/>
          <p:nvPr/>
        </p:nvSpPr>
        <p:spPr>
          <a:xfrm>
            <a:off x="1018762" y="5460307"/>
            <a:ext cx="8076557" cy="646331"/>
          </a:xfrm>
          <a:prstGeom prst="rect">
            <a:avLst/>
          </a:prstGeom>
        </p:spPr>
        <p:txBody>
          <a:bodyPr wrap="square">
            <a:spAutoFit/>
          </a:bodyPr>
          <a:lstStyle/>
          <a:p>
            <a:pPr algn="ctr"/>
            <a:r>
              <a:rPr lang="en-GB" dirty="0">
                <a:solidFill>
                  <a:srgbClr val="004B93"/>
                </a:solidFill>
                <a:latin typeface="Noto Sans" panose="020B0502040504020204" pitchFamily="34" charset="0"/>
                <a:ea typeface="Noto Sans" panose="020B0502040504020204" pitchFamily="34" charset="0"/>
              </a:rPr>
              <a:t>We do not encourage deep rooting if we apply high volumes of water to the surface too frequently and at the wrong time.</a:t>
            </a:r>
          </a:p>
        </p:txBody>
      </p:sp>
      <p:sp>
        <p:nvSpPr>
          <p:cNvPr id="14" name="Rectangle 13">
            <a:extLst>
              <a:ext uri="{FF2B5EF4-FFF2-40B4-BE49-F238E27FC236}">
                <a16:creationId xmlns:a16="http://schemas.microsoft.com/office/drawing/2014/main" id="{A5834CE3-D43A-4BDA-B490-F5F28A6836B1}"/>
              </a:ext>
            </a:extLst>
          </p:cNvPr>
          <p:cNvSpPr/>
          <p:nvPr/>
        </p:nvSpPr>
        <p:spPr>
          <a:xfrm>
            <a:off x="975047" y="5995941"/>
            <a:ext cx="8076557" cy="769441"/>
          </a:xfrm>
          <a:prstGeom prst="rect">
            <a:avLst/>
          </a:prstGeom>
        </p:spPr>
        <p:txBody>
          <a:bodyPr wrap="square">
            <a:spAutoFit/>
          </a:bodyPr>
          <a:lstStyle/>
          <a:p>
            <a:pPr algn="ctr"/>
            <a:r>
              <a:rPr lang="en-GB" sz="4400" dirty="0">
                <a:solidFill>
                  <a:srgbClr val="95C11F"/>
                </a:solidFill>
                <a:latin typeface="Cocon Offc" panose="020B0504020101020102" pitchFamily="34" charset="0"/>
                <a:ea typeface="Noto Sans" panose="020B0502040504020204" pitchFamily="34" charset="0"/>
              </a:rPr>
              <a:t>What about Living mulches?</a:t>
            </a:r>
          </a:p>
        </p:txBody>
      </p:sp>
      <p:pic>
        <p:nvPicPr>
          <p:cNvPr id="4" name="Picture 3">
            <a:extLst>
              <a:ext uri="{FF2B5EF4-FFF2-40B4-BE49-F238E27FC236}">
                <a16:creationId xmlns:a16="http://schemas.microsoft.com/office/drawing/2014/main" id="{47A72376-DECD-4FE8-B694-062C00748B48}"/>
              </a:ext>
            </a:extLst>
          </p:cNvPr>
          <p:cNvPicPr>
            <a:picLocks noChangeAspect="1"/>
          </p:cNvPicPr>
          <p:nvPr/>
        </p:nvPicPr>
        <p:blipFill>
          <a:blip r:embed="rId2"/>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316500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30BA71-CE97-4AFA-9A0D-E7C18481D795}"/>
              </a:ext>
            </a:extLst>
          </p:cNvPr>
          <p:cNvSpPr/>
          <p:nvPr/>
        </p:nvSpPr>
        <p:spPr>
          <a:xfrm>
            <a:off x="1161873" y="1158949"/>
            <a:ext cx="8155172" cy="5164870"/>
          </a:xfrm>
          <a:prstGeom prst="rect">
            <a:avLst/>
          </a:prstGeom>
          <a:blipFill dpi="0" rotWithShape="1">
            <a:blip r:embed="rId2">
              <a:alphaModFix amt="36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51" y="106519"/>
            <a:ext cx="8222184"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Why manage water?</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1184733" y="1188420"/>
            <a:ext cx="8137311" cy="5128788"/>
          </a:xfrm>
          <a:ln>
            <a:noFill/>
          </a:ln>
        </p:spPr>
        <p:txBody>
          <a:bodyPr vert="horz" lIns="91440" tIns="45720" rIns="91440" bIns="45720" rtlCol="0">
            <a:normAutofit lnSpcReduction="10000"/>
          </a:bodyPr>
          <a:lstStyle/>
          <a:p>
            <a:pPr algn="ctr" fontAlgn="base"/>
            <a:endParaRPr lang="en-GB" sz="1100" dirty="0">
              <a:solidFill>
                <a:srgbClr val="004B93"/>
              </a:solidFill>
              <a:latin typeface="Noto Sans" panose="020B0502040504020204" pitchFamily="34" charset="0"/>
              <a:ea typeface="Noto Sans" panose="020B0502040504020204" pitchFamily="34" charset="0"/>
            </a:endParaRPr>
          </a:p>
          <a:p>
            <a:pPr algn="ctr" fontAlgn="base"/>
            <a:r>
              <a:rPr lang="en-GB" b="1" dirty="0">
                <a:solidFill>
                  <a:srgbClr val="004B93"/>
                </a:solidFill>
                <a:latin typeface="Noto Sans" panose="020B0502040504020204" pitchFamily="34" charset="0"/>
                <a:ea typeface="Noto Sans" panose="020B0502040504020204" pitchFamily="34" charset="0"/>
              </a:rPr>
              <a:t>Water is essential for the success and continuation of all our businesses.  From the nursery and landscaper to the end-user, water is the life blood of our industry.</a:t>
            </a:r>
          </a:p>
          <a:p>
            <a:pPr algn="ctr" fontAlgn="base"/>
            <a:endParaRPr lang="en-GB" sz="1100" b="1" dirty="0">
              <a:solidFill>
                <a:srgbClr val="004B93"/>
              </a:solidFill>
              <a:latin typeface="Noto Sans" panose="020B0502040504020204" pitchFamily="34" charset="0"/>
              <a:ea typeface="Noto Sans" panose="020B0502040504020204" pitchFamily="34" charset="0"/>
            </a:endParaRPr>
          </a:p>
          <a:p>
            <a:pPr algn="ctr" fontAlgn="base"/>
            <a:r>
              <a:rPr lang="en-GB" b="1" dirty="0">
                <a:solidFill>
                  <a:srgbClr val="004B93"/>
                </a:solidFill>
                <a:latin typeface="Noto Sans" panose="020B0502040504020204" pitchFamily="34" charset="0"/>
                <a:ea typeface="Noto Sans" panose="020B0502040504020204" pitchFamily="34" charset="0"/>
              </a:rPr>
              <a:t>Without water:</a:t>
            </a:r>
          </a:p>
          <a:p>
            <a:pPr marL="285750" indent="-285750" algn="ctr" fontAlgn="base">
              <a:buFont typeface="Wingdings" panose="05000000000000000000" pitchFamily="2" charset="2"/>
              <a:buChar char="Ø"/>
            </a:pPr>
            <a:endParaRPr lang="en-GB" b="1" dirty="0">
              <a:solidFill>
                <a:schemeClr val="accent1"/>
              </a:solidFill>
              <a:latin typeface="Noto Sans" panose="020B0502040504020204" pitchFamily="34" charset="0"/>
              <a:ea typeface="Noto Sans" panose="020B0502040504020204" pitchFamily="34" charset="0"/>
            </a:endParaRPr>
          </a:p>
          <a:p>
            <a:pPr marL="285750" indent="-285750" algn="ctr" fontAlgn="base">
              <a:buFont typeface="Wingdings" panose="05000000000000000000" pitchFamily="2" charset="2"/>
              <a:buChar char="Ø"/>
            </a:pPr>
            <a:r>
              <a:rPr lang="en-GB" b="1" dirty="0">
                <a:solidFill>
                  <a:srgbClr val="95C11F"/>
                </a:solidFill>
                <a:latin typeface="Noto Sans" panose="020B0502040504020204" pitchFamily="34" charset="0"/>
                <a:ea typeface="Noto Sans" panose="020B0502040504020204" pitchFamily="34" charset="0"/>
              </a:rPr>
              <a:t>Plant selection is influenced</a:t>
            </a:r>
          </a:p>
          <a:p>
            <a:pPr marL="285750" indent="-285750" algn="ctr" fontAlgn="base">
              <a:buFont typeface="Wingdings" panose="05000000000000000000" pitchFamily="2" charset="2"/>
              <a:buChar char="Ø"/>
            </a:pPr>
            <a:r>
              <a:rPr lang="en-GB" b="1" dirty="0">
                <a:solidFill>
                  <a:srgbClr val="95C11F"/>
                </a:solidFill>
                <a:latin typeface="Noto Sans" panose="020B0502040504020204" pitchFamily="34" charset="0"/>
                <a:ea typeface="Noto Sans" panose="020B0502040504020204" pitchFamily="34" charset="0"/>
              </a:rPr>
              <a:t>Plants are placed under stress or die</a:t>
            </a:r>
          </a:p>
          <a:p>
            <a:pPr marL="285750" indent="-285750" algn="ctr" fontAlgn="base">
              <a:buFont typeface="Wingdings" panose="05000000000000000000" pitchFamily="2" charset="2"/>
              <a:buChar char="Ø"/>
            </a:pPr>
            <a:r>
              <a:rPr lang="en-GB" b="1" dirty="0">
                <a:solidFill>
                  <a:srgbClr val="95C11F"/>
                </a:solidFill>
                <a:latin typeface="Noto Sans" panose="020B0502040504020204" pitchFamily="34" charset="0"/>
                <a:ea typeface="Noto Sans" panose="020B0502040504020204" pitchFamily="34" charset="0"/>
              </a:rPr>
              <a:t>The confidence of our clients to plant is influenced</a:t>
            </a:r>
          </a:p>
          <a:p>
            <a:pPr marL="285750" indent="-285750" algn="ctr" fontAlgn="base">
              <a:buFont typeface="Wingdings" panose="05000000000000000000" pitchFamily="2" charset="2"/>
              <a:buChar char="Ø"/>
            </a:pPr>
            <a:r>
              <a:rPr lang="en-GB" b="1" dirty="0">
                <a:solidFill>
                  <a:srgbClr val="95C11F"/>
                </a:solidFill>
                <a:latin typeface="Noto Sans" panose="020B0502040504020204" pitchFamily="34" charset="0"/>
                <a:ea typeface="Noto Sans" panose="020B0502040504020204" pitchFamily="34" charset="0"/>
              </a:rPr>
              <a:t>The planting season may be restricted</a:t>
            </a:r>
          </a:p>
          <a:p>
            <a:pPr marL="285750" indent="-285750" algn="ctr" fontAlgn="base">
              <a:buFont typeface="Wingdings" panose="05000000000000000000" pitchFamily="2" charset="2"/>
              <a:buChar char="Ø"/>
            </a:pPr>
            <a:r>
              <a:rPr lang="en-GB" b="1" dirty="0">
                <a:solidFill>
                  <a:srgbClr val="95C11F"/>
                </a:solidFill>
                <a:latin typeface="Noto Sans" panose="020B0502040504020204" pitchFamily="34" charset="0"/>
                <a:ea typeface="Noto Sans" panose="020B0502040504020204" pitchFamily="34" charset="0"/>
              </a:rPr>
              <a:t>The standards we achieve can be impacted</a:t>
            </a:r>
          </a:p>
          <a:p>
            <a:pPr marL="285750" indent="-285750" algn="ctr" fontAlgn="base">
              <a:buFont typeface="Wingdings" panose="05000000000000000000" pitchFamily="2" charset="2"/>
              <a:buChar char="Ø"/>
            </a:pPr>
            <a:r>
              <a:rPr lang="en-GB" b="1" dirty="0">
                <a:solidFill>
                  <a:srgbClr val="95C11F"/>
                </a:solidFill>
                <a:latin typeface="Noto Sans" panose="020B0502040504020204" pitchFamily="34" charset="0"/>
                <a:ea typeface="Noto Sans" panose="020B0502040504020204" pitchFamily="34" charset="0"/>
              </a:rPr>
              <a:t>We are all at financial risk</a:t>
            </a:r>
          </a:p>
          <a:p>
            <a:pPr marL="285750" indent="-285750" algn="ctr" fontAlgn="base">
              <a:buFont typeface="Wingdings" panose="05000000000000000000" pitchFamily="2" charset="2"/>
              <a:buChar char="Ø"/>
            </a:pPr>
            <a:endParaRPr lang="en-GB" b="1" dirty="0">
              <a:solidFill>
                <a:schemeClr val="accent1"/>
              </a:solidFill>
              <a:latin typeface="Noto Sans" panose="020B0502040504020204" pitchFamily="34" charset="0"/>
              <a:ea typeface="Noto Sans" panose="020B0502040504020204" pitchFamily="34" charset="0"/>
            </a:endParaRPr>
          </a:p>
          <a:p>
            <a:pPr algn="ctr" fontAlgn="base"/>
            <a:r>
              <a:rPr lang="en-GB" b="1" dirty="0">
                <a:solidFill>
                  <a:srgbClr val="004B93"/>
                </a:solidFill>
                <a:latin typeface="Noto Sans" panose="020B0502040504020204" pitchFamily="34" charset="0"/>
                <a:ea typeface="Noto Sans" panose="020B0502040504020204" pitchFamily="34" charset="0"/>
              </a:rPr>
              <a:t>We have an ethical and commercial responsibility to manage water.</a:t>
            </a:r>
            <a:endParaRPr lang="en-GB" b="1" dirty="0">
              <a:solidFill>
                <a:srgbClr val="004B93"/>
              </a:solidFill>
            </a:endParaRPr>
          </a:p>
          <a:p>
            <a:pPr algn="l">
              <a:lnSpc>
                <a:spcPct val="90000"/>
              </a:lnSpc>
            </a:pPr>
            <a:endParaRPr lang="en-US" sz="700" dirty="0">
              <a:latin typeface="Noto Sans" panose="020B0502040504020204" pitchFamily="34" charset="0"/>
              <a:ea typeface="Noto Sans" panose="020B0502040504020204" pitchFamily="34" charset="0"/>
            </a:endParaRPr>
          </a:p>
        </p:txBody>
      </p:sp>
      <p:pic>
        <p:nvPicPr>
          <p:cNvPr id="5" name="Picture 4">
            <a:extLst>
              <a:ext uri="{FF2B5EF4-FFF2-40B4-BE49-F238E27FC236}">
                <a16:creationId xmlns:a16="http://schemas.microsoft.com/office/drawing/2014/main" id="{C19394CA-523D-40E4-82CD-EF1AB6631551}"/>
              </a:ext>
            </a:extLst>
          </p:cNvPr>
          <p:cNvPicPr>
            <a:picLocks noChangeAspect="1"/>
          </p:cNvPicPr>
          <p:nvPr/>
        </p:nvPicPr>
        <p:blipFill>
          <a:blip r:embed="rId3"/>
          <a:stretch>
            <a:fillRect/>
          </a:stretch>
        </p:blipFill>
        <p:spPr>
          <a:xfrm>
            <a:off x="10127635" y="106519"/>
            <a:ext cx="1844625" cy="1497836"/>
          </a:xfrm>
          <a:prstGeom prst="rect">
            <a:avLst/>
          </a:prstGeom>
        </p:spPr>
      </p:pic>
    </p:spTree>
    <p:extLst>
      <p:ext uri="{BB962C8B-B14F-4D97-AF65-F5344CB8AC3E}">
        <p14:creationId xmlns:p14="http://schemas.microsoft.com/office/powerpoint/2010/main" val="4005909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8" name="Picture 12" descr="Ajuga reptans 'Catlin's Giant'">
            <a:extLst>
              <a:ext uri="{FF2B5EF4-FFF2-40B4-BE49-F238E27FC236}">
                <a16:creationId xmlns:a16="http://schemas.microsoft.com/office/drawing/2014/main" id="{FBD889E7-49CD-41D1-8434-BD0D5646EF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22" r="-2" b="14963"/>
          <a:stretch/>
        </p:blipFill>
        <p:spPr bwMode="auto">
          <a:xfrm>
            <a:off x="4166505" y="10"/>
            <a:ext cx="4444096" cy="306704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tachys byzantina 'Silver Carpet'">
            <a:extLst>
              <a:ext uri="{FF2B5EF4-FFF2-40B4-BE49-F238E27FC236}">
                <a16:creationId xmlns:a16="http://schemas.microsoft.com/office/drawing/2014/main" id="{EE661CF5-113D-4016-9813-251D2AD2DB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183" r="2" b="28891"/>
          <a:stretch/>
        </p:blipFill>
        <p:spPr bwMode="auto">
          <a:xfrm>
            <a:off x="-1" y="3790950"/>
            <a:ext cx="8305800" cy="3067051"/>
          </a:xfrm>
          <a:prstGeom prst="rect">
            <a:avLst/>
          </a:pr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EA518CE4-E4D4-4D8A-980F-6D692AC9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55454" cy="4845530"/>
          </a:xfrm>
          <a:custGeom>
            <a:avLst/>
            <a:gdLst>
              <a:gd name="connsiteX0" fmla="*/ 0 w 5155454"/>
              <a:gd name="connsiteY0" fmla="*/ 0 h 4845530"/>
              <a:gd name="connsiteX1" fmla="*/ 4766270 w 5155454"/>
              <a:gd name="connsiteY1" fmla="*/ 0 h 4845530"/>
              <a:gd name="connsiteX2" fmla="*/ 4896671 w 5155454"/>
              <a:gd name="connsiteY2" fmla="*/ 270697 h 4845530"/>
              <a:gd name="connsiteX3" fmla="*/ 5155454 w 5155454"/>
              <a:gd name="connsiteY3" fmla="*/ 1552495 h 4845530"/>
              <a:gd name="connsiteX4" fmla="*/ 1862419 w 5155454"/>
              <a:gd name="connsiteY4" fmla="*/ 4845530 h 4845530"/>
              <a:gd name="connsiteX5" fmla="*/ 21252 w 5155454"/>
              <a:gd name="connsiteY5" fmla="*/ 4283132 h 4845530"/>
              <a:gd name="connsiteX6" fmla="*/ 0 w 5155454"/>
              <a:gd name="connsiteY6" fmla="*/ 4267240 h 48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454" h="4845530">
                <a:moveTo>
                  <a:pt x="0" y="0"/>
                </a:moveTo>
                <a:lnTo>
                  <a:pt x="4766270" y="0"/>
                </a:lnTo>
                <a:lnTo>
                  <a:pt x="4896671" y="270697"/>
                </a:lnTo>
                <a:cubicBezTo>
                  <a:pt x="5063308" y="664671"/>
                  <a:pt x="5155454" y="1097822"/>
                  <a:pt x="5155454" y="1552495"/>
                </a:cubicBezTo>
                <a:cubicBezTo>
                  <a:pt x="5155454" y="3371188"/>
                  <a:pt x="3681112" y="4845530"/>
                  <a:pt x="1862419" y="4845530"/>
                </a:cubicBezTo>
                <a:cubicBezTo>
                  <a:pt x="1180409" y="4845530"/>
                  <a:pt x="546824" y="4638201"/>
                  <a:pt x="21252" y="4283132"/>
                </a:cubicBezTo>
                <a:lnTo>
                  <a:pt x="0" y="42672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4" name="Picture 8" descr="Hedera helix 'Glacier'">
            <a:extLst>
              <a:ext uri="{FF2B5EF4-FFF2-40B4-BE49-F238E27FC236}">
                <a16:creationId xmlns:a16="http://schemas.microsoft.com/office/drawing/2014/main" id="{0025C9F8-C76E-42B5-9D83-579F640B43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5951"/>
          <a:stretch/>
        </p:blipFill>
        <p:spPr bwMode="auto">
          <a:xfrm>
            <a:off x="1" y="2"/>
            <a:ext cx="5017099" cy="4718647"/>
          </a:xfrm>
          <a:custGeom>
            <a:avLst/>
            <a:gdLst>
              <a:gd name="connsiteX0" fmla="*/ 0 w 5017099"/>
              <a:gd name="connsiteY0" fmla="*/ 0 h 4718647"/>
              <a:gd name="connsiteX1" fmla="*/ 4599738 w 5017099"/>
              <a:gd name="connsiteY1" fmla="*/ 0 h 4718647"/>
              <a:gd name="connsiteX2" fmla="*/ 4636346 w 5017099"/>
              <a:gd name="connsiteY2" fmla="*/ 60259 h 4718647"/>
              <a:gd name="connsiteX3" fmla="*/ 5017099 w 5017099"/>
              <a:gd name="connsiteY3" fmla="*/ 1563967 h 4718647"/>
              <a:gd name="connsiteX4" fmla="*/ 1862419 w 5017099"/>
              <a:gd name="connsiteY4" fmla="*/ 4718647 h 4718647"/>
              <a:gd name="connsiteX5" fmla="*/ 98607 w 5017099"/>
              <a:gd name="connsiteY5" fmla="*/ 4179877 h 4718647"/>
              <a:gd name="connsiteX6" fmla="*/ 0 w 5017099"/>
              <a:gd name="connsiteY6" fmla="*/ 4106140 h 47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F82BF3E2-EB0E-40D6-8835-2367A5316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8480" y="1563968"/>
            <a:ext cx="6043520" cy="5294033"/>
          </a:xfrm>
          <a:custGeom>
            <a:avLst/>
            <a:gdLst>
              <a:gd name="connsiteX0" fmla="*/ 3600823 w 6043520"/>
              <a:gd name="connsiteY0" fmla="*/ 0 h 5294033"/>
              <a:gd name="connsiteX1" fmla="*/ 5891281 w 6043520"/>
              <a:gd name="connsiteY1" fmla="*/ 822253 h 5294033"/>
              <a:gd name="connsiteX2" fmla="*/ 6043520 w 6043520"/>
              <a:gd name="connsiteY2" fmla="*/ 960617 h 5294033"/>
              <a:gd name="connsiteX3" fmla="*/ 6043520 w 6043520"/>
              <a:gd name="connsiteY3" fmla="*/ 5294033 h 5294033"/>
              <a:gd name="connsiteX4" fmla="*/ 423445 w 6043520"/>
              <a:gd name="connsiteY4" fmla="*/ 5294033 h 5294033"/>
              <a:gd name="connsiteX5" fmla="*/ 282971 w 6043520"/>
              <a:gd name="connsiteY5" fmla="*/ 5002426 h 5294033"/>
              <a:gd name="connsiteX6" fmla="*/ 0 w 6043520"/>
              <a:gd name="connsiteY6" fmla="*/ 3600823 h 5294033"/>
              <a:gd name="connsiteX7" fmla="*/ 3600823 w 6043520"/>
              <a:gd name="connsiteY7" fmla="*/ 0 h 529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3520" h="5294033">
                <a:moveTo>
                  <a:pt x="3600823" y="0"/>
                </a:moveTo>
                <a:cubicBezTo>
                  <a:pt x="4470871" y="0"/>
                  <a:pt x="5268847" y="308574"/>
                  <a:pt x="5891281" y="822253"/>
                </a:cubicBezTo>
                <a:lnTo>
                  <a:pt x="6043520" y="960617"/>
                </a:lnTo>
                <a:lnTo>
                  <a:pt x="6043520" y="5294033"/>
                </a:lnTo>
                <a:lnTo>
                  <a:pt x="423445" y="5294033"/>
                </a:lnTo>
                <a:lnTo>
                  <a:pt x="282971" y="5002426"/>
                </a:lnTo>
                <a:cubicBezTo>
                  <a:pt x="100759" y="4571630"/>
                  <a:pt x="0" y="4097993"/>
                  <a:pt x="0" y="3600823"/>
                </a:cubicBezTo>
                <a:cubicBezTo>
                  <a:pt x="0" y="1612143"/>
                  <a:pt x="1612143" y="0"/>
                  <a:pt x="36008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2" name="Picture 6" descr="Vinca minor 'La Grave'">
            <a:extLst>
              <a:ext uri="{FF2B5EF4-FFF2-40B4-BE49-F238E27FC236}">
                <a16:creationId xmlns:a16="http://schemas.microsoft.com/office/drawing/2014/main" id="{603F3DE1-972A-4C72-B271-923906828B3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12687"/>
          <a:stretch/>
        </p:blipFill>
        <p:spPr bwMode="auto">
          <a:xfrm>
            <a:off x="6283728" y="1699213"/>
            <a:ext cx="5908273" cy="5158786"/>
          </a:xfrm>
          <a:custGeom>
            <a:avLst/>
            <a:gdLst>
              <a:gd name="connsiteX0" fmla="*/ 3465576 w 5908273"/>
              <a:gd name="connsiteY0" fmla="*/ 0 h 5158786"/>
              <a:gd name="connsiteX1" fmla="*/ 5670004 w 5908273"/>
              <a:gd name="connsiteY1" fmla="*/ 791369 h 5158786"/>
              <a:gd name="connsiteX2" fmla="*/ 5908273 w 5908273"/>
              <a:gd name="connsiteY2" fmla="*/ 1007923 h 5158786"/>
              <a:gd name="connsiteX3" fmla="*/ 5908273 w 5908273"/>
              <a:gd name="connsiteY3" fmla="*/ 5158786 h 5158786"/>
              <a:gd name="connsiteX4" fmla="*/ 443374 w 5908273"/>
              <a:gd name="connsiteY4" fmla="*/ 5158786 h 5158786"/>
              <a:gd name="connsiteX5" fmla="*/ 418277 w 5908273"/>
              <a:gd name="connsiteY5" fmla="*/ 5117476 h 5158786"/>
              <a:gd name="connsiteX6" fmla="*/ 0 w 5908273"/>
              <a:gd name="connsiteY6" fmla="*/ 3465576 h 5158786"/>
              <a:gd name="connsiteX7" fmla="*/ 3465576 w 5908273"/>
              <a:gd name="connsiteY7" fmla="*/ 0 h 515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extLst>
            <a:ext uri="{909E8E84-426E-40DD-AFC4-6F175D3DCCD1}">
              <a14:hiddenFill xmlns:a14="http://schemas.microsoft.com/office/drawing/2010/main">
                <a:solidFill>
                  <a:srgbClr val="FFFFFF"/>
                </a:solidFill>
              </a14:hiddenFill>
            </a:ext>
          </a:extLst>
        </p:spPr>
      </p:pic>
      <p:sp>
        <p:nvSpPr>
          <p:cNvPr id="85" name="Oval 84">
            <a:extLst>
              <a:ext uri="{FF2B5EF4-FFF2-40B4-BE49-F238E27FC236}">
                <a16:creationId xmlns:a16="http://schemas.microsoft.com/office/drawing/2014/main" id="{481E86DD-89E6-42B2-8675-84B7C56BFF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0534" y="1716727"/>
            <a:ext cx="4572000" cy="45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6" name="Picture 10" descr="Bergenia cordifolia 'Winterglut'">
            <a:extLst>
              <a:ext uri="{FF2B5EF4-FFF2-40B4-BE49-F238E27FC236}">
                <a16:creationId xmlns:a16="http://schemas.microsoft.com/office/drawing/2014/main" id="{51497BC4-83DC-459A-89D0-CD66807117A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 b="-2"/>
          <a:stretch/>
        </p:blipFill>
        <p:spPr bwMode="auto">
          <a:xfrm>
            <a:off x="3287694" y="1853886"/>
            <a:ext cx="4297680" cy="4297680"/>
          </a:xfrm>
          <a:custGeom>
            <a:avLst/>
            <a:gdLst>
              <a:gd name="connsiteX0" fmla="*/ 2148840 w 4297680"/>
              <a:gd name="connsiteY0" fmla="*/ 0 h 4297680"/>
              <a:gd name="connsiteX1" fmla="*/ 4297680 w 4297680"/>
              <a:gd name="connsiteY1" fmla="*/ 2148840 h 4297680"/>
              <a:gd name="connsiteX2" fmla="*/ 2148840 w 4297680"/>
              <a:gd name="connsiteY2" fmla="*/ 4297680 h 4297680"/>
              <a:gd name="connsiteX3" fmla="*/ 0 w 4297680"/>
              <a:gd name="connsiteY3" fmla="*/ 2148840 h 4297680"/>
              <a:gd name="connsiteX4" fmla="*/ 2148840 w 4297680"/>
              <a:gd name="connsiteY4" fmla="*/ 0 h 429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a:solidFill>
                  <a:srgbClr val="FFFFFF"/>
                </a:solidFill>
              </a14:hiddenFill>
            </a:ext>
          </a:extLst>
        </p:spPr>
      </p:pic>
      <p:sp>
        <p:nvSpPr>
          <p:cNvPr id="87" name="Freeform: Shape 86">
            <a:extLst>
              <a:ext uri="{FF2B5EF4-FFF2-40B4-BE49-F238E27FC236}">
                <a16:creationId xmlns:a16="http://schemas.microsoft.com/office/drawing/2014/main" id="{5EFE9E4D-D93B-4B04-A3B5-234F5DBB9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2313" y="-1"/>
            <a:ext cx="4444096" cy="3211788"/>
          </a:xfrm>
          <a:custGeom>
            <a:avLst/>
            <a:gdLst>
              <a:gd name="connsiteX0" fmla="*/ 5102 w 4444096"/>
              <a:gd name="connsiteY0" fmla="*/ 0 h 3211788"/>
              <a:gd name="connsiteX1" fmla="*/ 4444096 w 4444096"/>
              <a:gd name="connsiteY1" fmla="*/ 0 h 3211788"/>
              <a:gd name="connsiteX2" fmla="*/ 4444096 w 4444096"/>
              <a:gd name="connsiteY2" fmla="*/ 2908319 h 3211788"/>
              <a:gd name="connsiteX3" fmla="*/ 4321598 w 4444096"/>
              <a:gd name="connsiteY3" fmla="*/ 2967330 h 3211788"/>
              <a:gd name="connsiteX4" fmla="*/ 3110753 w 4444096"/>
              <a:gd name="connsiteY4" fmla="*/ 3211788 h 3211788"/>
              <a:gd name="connsiteX5" fmla="*/ 0 w 4444096"/>
              <a:gd name="connsiteY5" fmla="*/ 101035 h 3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4096" h="3211788">
                <a:moveTo>
                  <a:pt x="5102" y="0"/>
                </a:moveTo>
                <a:lnTo>
                  <a:pt x="4444096" y="0"/>
                </a:lnTo>
                <a:lnTo>
                  <a:pt x="4444096" y="2908319"/>
                </a:lnTo>
                <a:lnTo>
                  <a:pt x="4321598" y="2967330"/>
                </a:lnTo>
                <a:cubicBezTo>
                  <a:pt x="3949433" y="3124742"/>
                  <a:pt x="3540258" y="3211788"/>
                  <a:pt x="3110753" y="3211788"/>
                </a:cubicBezTo>
                <a:cubicBezTo>
                  <a:pt x="1392732" y="3211788"/>
                  <a:pt x="0" y="1819056"/>
                  <a:pt x="0" y="1010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4100" name="Picture 4" descr="Tradescantia Andersoniana Group 'Blue and Gold'">
            <a:extLst>
              <a:ext uri="{FF2B5EF4-FFF2-40B4-BE49-F238E27FC236}">
                <a16:creationId xmlns:a16="http://schemas.microsoft.com/office/drawing/2014/main" id="{B6AAB738-8B69-44B5-B8D7-F9466C6299C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667" r="-3" b="8139"/>
          <a:stretch/>
        </p:blipFill>
        <p:spPr bwMode="auto">
          <a:xfrm>
            <a:off x="7928700" y="-1"/>
            <a:ext cx="4277711" cy="3045402"/>
          </a:xfrm>
          <a:custGeom>
            <a:avLst/>
            <a:gdLst>
              <a:gd name="connsiteX0" fmla="*/ 5102 w 4277711"/>
              <a:gd name="connsiteY0" fmla="*/ 0 h 3045402"/>
              <a:gd name="connsiteX1" fmla="*/ 4277711 w 4277711"/>
              <a:gd name="connsiteY1" fmla="*/ 0 h 3045402"/>
              <a:gd name="connsiteX2" fmla="*/ 4277711 w 4277711"/>
              <a:gd name="connsiteY2" fmla="*/ 2723810 h 3045402"/>
              <a:gd name="connsiteX3" fmla="*/ 4090449 w 4277711"/>
              <a:gd name="connsiteY3" fmla="*/ 2814019 h 3045402"/>
              <a:gd name="connsiteX4" fmla="*/ 2944368 w 4277711"/>
              <a:gd name="connsiteY4" fmla="*/ 3045402 h 3045402"/>
              <a:gd name="connsiteX5" fmla="*/ 0 w 4277711"/>
              <a:gd name="connsiteY5" fmla="*/ 101034 h 304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711" h="3045402">
                <a:moveTo>
                  <a:pt x="5102" y="0"/>
                </a:moveTo>
                <a:lnTo>
                  <a:pt x="4277711" y="0"/>
                </a:lnTo>
                <a:lnTo>
                  <a:pt x="4277711" y="2723810"/>
                </a:lnTo>
                <a:lnTo>
                  <a:pt x="4090449" y="2814019"/>
                </a:lnTo>
                <a:cubicBezTo>
                  <a:pt x="3738190" y="2963012"/>
                  <a:pt x="3350901" y="3045402"/>
                  <a:pt x="2944368" y="3045402"/>
                </a:cubicBezTo>
                <a:cubicBezTo>
                  <a:pt x="1318238" y="3045402"/>
                  <a:pt x="0" y="1727164"/>
                  <a:pt x="0" y="10103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57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The function of a mulch</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783405" y="1195031"/>
            <a:ext cx="8883864" cy="5128788"/>
          </a:xfrm>
        </p:spPr>
        <p:txBody>
          <a:bodyPr vert="horz" lIns="91440" tIns="45720" rIns="91440" bIns="45720" rtlCol="0">
            <a:normAutofit/>
          </a:bodyPr>
          <a:lstStyle/>
          <a:p>
            <a:pPr algn="ctr" fontAlgn="base">
              <a:lnSpc>
                <a:spcPct val="110000"/>
              </a:lnSpc>
              <a:spcBef>
                <a:spcPts val="0"/>
              </a:spcBef>
            </a:pPr>
            <a:endParaRPr lang="en-GB" sz="3600" dirty="0">
              <a:solidFill>
                <a:srgbClr val="004B93"/>
              </a:solidFill>
              <a:latin typeface="Noto Sans" panose="020B0502040504020204" pitchFamily="34" charset="0"/>
              <a:ea typeface="Noto Sans" panose="020B0502040504020204" pitchFamily="34" charset="0"/>
            </a:endParaRPr>
          </a:p>
          <a:p>
            <a:pPr algn="ctr" fontAlgn="base">
              <a:lnSpc>
                <a:spcPct val="110000"/>
              </a:lnSpc>
              <a:spcBef>
                <a:spcPts val="0"/>
              </a:spcBef>
            </a:pPr>
            <a:r>
              <a:rPr lang="en-GB" sz="3200" dirty="0">
                <a:solidFill>
                  <a:srgbClr val="004B93"/>
                </a:solidFill>
                <a:latin typeface="Noto Sans" panose="020B0502040504020204" pitchFamily="34" charset="0"/>
                <a:ea typeface="Noto Sans" panose="020B0502040504020204" pitchFamily="34" charset="0"/>
              </a:rPr>
              <a:t>Artificial, living or organic mulches </a:t>
            </a:r>
          </a:p>
          <a:p>
            <a:pPr algn="ctr" fontAlgn="base">
              <a:lnSpc>
                <a:spcPct val="110000"/>
              </a:lnSpc>
              <a:spcBef>
                <a:spcPts val="0"/>
              </a:spcBef>
            </a:pPr>
            <a:r>
              <a:rPr lang="en-GB" sz="3200" dirty="0">
                <a:solidFill>
                  <a:srgbClr val="004B93"/>
                </a:solidFill>
                <a:latin typeface="Noto Sans" panose="020B0502040504020204" pitchFamily="34" charset="0"/>
                <a:ea typeface="Noto Sans" panose="020B0502040504020204" pitchFamily="34" charset="0"/>
              </a:rPr>
              <a:t>deliver several common results:</a:t>
            </a:r>
          </a:p>
          <a:p>
            <a:pPr algn="ctr" fontAlgn="base">
              <a:lnSpc>
                <a:spcPct val="110000"/>
              </a:lnSpc>
              <a:spcBef>
                <a:spcPts val="0"/>
              </a:spcBef>
            </a:pPr>
            <a:endParaRPr lang="en-GB" dirty="0">
              <a:solidFill>
                <a:srgbClr val="004B93"/>
              </a:solidFill>
              <a:latin typeface="Noto Sans" panose="020B0502040504020204" pitchFamily="34" charset="0"/>
              <a:ea typeface="Noto Sans" panose="020B0502040504020204" pitchFamily="34" charset="0"/>
            </a:endParaRPr>
          </a:p>
          <a:p>
            <a:pPr marL="285750" indent="-285750" algn="ctr" fontAlgn="base">
              <a:lnSpc>
                <a:spcPct val="110000"/>
              </a:lnSpc>
              <a:spcBef>
                <a:spcPts val="0"/>
              </a:spcBef>
              <a:buFont typeface="Wingdings" panose="05000000000000000000" pitchFamily="2" charset="2"/>
              <a:buChar char="Ø"/>
            </a:pPr>
            <a:r>
              <a:rPr lang="en-GB" dirty="0">
                <a:solidFill>
                  <a:srgbClr val="004B93"/>
                </a:solidFill>
                <a:latin typeface="Noto Sans" panose="020B0502040504020204" pitchFamily="34" charset="0"/>
                <a:ea typeface="Noto Sans" panose="020B0502040504020204" pitchFamily="34" charset="0"/>
              </a:rPr>
              <a:t>Erosion control &amp; runoff</a:t>
            </a:r>
          </a:p>
          <a:p>
            <a:pPr marL="285750" indent="-285750" algn="ctr" fontAlgn="base">
              <a:lnSpc>
                <a:spcPct val="110000"/>
              </a:lnSpc>
              <a:spcBef>
                <a:spcPts val="0"/>
              </a:spcBef>
              <a:buFont typeface="Wingdings" panose="05000000000000000000" pitchFamily="2" charset="2"/>
              <a:buChar char="Ø"/>
            </a:pPr>
            <a:r>
              <a:rPr lang="en-GB" dirty="0">
                <a:solidFill>
                  <a:srgbClr val="004B93"/>
                </a:solidFill>
                <a:latin typeface="Noto Sans" panose="020B0502040504020204" pitchFamily="34" charset="0"/>
                <a:ea typeface="Noto Sans" panose="020B0502040504020204" pitchFamily="34" charset="0"/>
              </a:rPr>
              <a:t>Greater consistency of soil temperature</a:t>
            </a:r>
          </a:p>
          <a:p>
            <a:pPr marL="285750" indent="-285750" algn="ctr" fontAlgn="base">
              <a:lnSpc>
                <a:spcPct val="110000"/>
              </a:lnSpc>
              <a:spcBef>
                <a:spcPts val="0"/>
              </a:spcBef>
              <a:buFont typeface="Wingdings" panose="05000000000000000000" pitchFamily="2" charset="2"/>
              <a:buChar char="Ø"/>
            </a:pPr>
            <a:r>
              <a:rPr lang="en-GB" dirty="0">
                <a:solidFill>
                  <a:srgbClr val="004B93"/>
                </a:solidFill>
                <a:latin typeface="Noto Sans" panose="020B0502040504020204" pitchFamily="34" charset="0"/>
                <a:ea typeface="Noto Sans" panose="020B0502040504020204" pitchFamily="34" charset="0"/>
              </a:rPr>
              <a:t>Reduces competition, weed suppression (unwanted plants taking water)</a:t>
            </a:r>
          </a:p>
          <a:p>
            <a:pPr marL="285750" indent="-285750" algn="ctr" fontAlgn="base">
              <a:lnSpc>
                <a:spcPct val="110000"/>
              </a:lnSpc>
              <a:spcBef>
                <a:spcPts val="0"/>
              </a:spcBef>
              <a:buFont typeface="Wingdings" panose="05000000000000000000" pitchFamily="2" charset="2"/>
              <a:buChar char="Ø"/>
            </a:pPr>
            <a:r>
              <a:rPr lang="en-GB" dirty="0">
                <a:solidFill>
                  <a:srgbClr val="004B93"/>
                </a:solidFill>
                <a:latin typeface="Noto Sans" panose="020B0502040504020204" pitchFamily="34" charset="0"/>
                <a:ea typeface="Noto Sans" panose="020B0502040504020204" pitchFamily="34" charset="0"/>
              </a:rPr>
              <a:t>Reduces evaporation</a:t>
            </a:r>
          </a:p>
          <a:p>
            <a:pPr marL="285750" indent="-285750" algn="ctr" fontAlgn="base">
              <a:lnSpc>
                <a:spcPct val="110000"/>
              </a:lnSpc>
              <a:spcBef>
                <a:spcPts val="0"/>
              </a:spcBef>
              <a:buFont typeface="Wingdings" panose="05000000000000000000" pitchFamily="2" charset="2"/>
              <a:buChar char="Ø"/>
            </a:pPr>
            <a:r>
              <a:rPr lang="en-GB" dirty="0">
                <a:solidFill>
                  <a:srgbClr val="004B93"/>
                </a:solidFill>
                <a:latin typeface="Noto Sans" panose="020B0502040504020204" pitchFamily="34" charset="0"/>
                <a:ea typeface="Noto Sans" panose="020B0502040504020204" pitchFamily="34" charset="0"/>
              </a:rPr>
              <a:t>Reduction in surface panning</a:t>
            </a:r>
          </a:p>
          <a:p>
            <a:pPr marL="285750" indent="-285750" algn="ctr" fontAlgn="base">
              <a:lnSpc>
                <a:spcPct val="110000"/>
              </a:lnSpc>
              <a:spcBef>
                <a:spcPts val="0"/>
              </a:spcBef>
              <a:buFont typeface="Wingdings" panose="05000000000000000000" pitchFamily="2" charset="2"/>
              <a:buChar char="Ø"/>
            </a:pPr>
            <a:r>
              <a:rPr lang="en-GB" dirty="0">
                <a:solidFill>
                  <a:srgbClr val="004B93"/>
                </a:solidFill>
                <a:latin typeface="Noto Sans" panose="020B0502040504020204" pitchFamily="34" charset="0"/>
                <a:ea typeface="Noto Sans" panose="020B0502040504020204" pitchFamily="34" charset="0"/>
              </a:rPr>
              <a:t>Retention of water when drip/soaker irrigation is used</a:t>
            </a:r>
          </a:p>
          <a:p>
            <a:pPr marL="285750" indent="-285750" algn="ctr" fontAlgn="base">
              <a:lnSpc>
                <a:spcPct val="110000"/>
              </a:lnSpc>
              <a:spcBef>
                <a:spcPts val="0"/>
              </a:spcBef>
              <a:buFont typeface="Wingdings" panose="05000000000000000000" pitchFamily="2" charset="2"/>
              <a:buChar char="Ø"/>
            </a:pPr>
            <a:endParaRPr lang="en-GB" dirty="0">
              <a:solidFill>
                <a:srgbClr val="004B93"/>
              </a:solidFill>
              <a:latin typeface="Noto Sans" panose="020B0502040504020204" pitchFamily="34" charset="0"/>
              <a:ea typeface="Noto Sans" panose="020B0502040504020204" pitchFamily="34" charset="0"/>
            </a:endParaRPr>
          </a:p>
          <a:p>
            <a:pPr algn="ctr" fontAlgn="base">
              <a:lnSpc>
                <a:spcPct val="110000"/>
              </a:lnSpc>
              <a:spcBef>
                <a:spcPts val="0"/>
              </a:spcBef>
            </a:pPr>
            <a:r>
              <a:rPr lang="en-GB" dirty="0">
                <a:solidFill>
                  <a:srgbClr val="004B93"/>
                </a:solidFill>
                <a:latin typeface="Noto Sans" panose="020B0502040504020204" pitchFamily="34" charset="0"/>
                <a:ea typeface="Noto Sans" panose="020B0502040504020204" pitchFamily="34" charset="0"/>
              </a:rPr>
              <a:t>A Top Tip</a:t>
            </a:r>
          </a:p>
          <a:p>
            <a:pPr algn="ctr" fontAlgn="base">
              <a:lnSpc>
                <a:spcPct val="110000"/>
              </a:lnSpc>
              <a:spcBef>
                <a:spcPts val="0"/>
              </a:spcBef>
            </a:pPr>
            <a:r>
              <a:rPr lang="en-GB" dirty="0">
                <a:solidFill>
                  <a:srgbClr val="004B93"/>
                </a:solidFill>
                <a:latin typeface="Noto Sans" panose="020B0502040504020204" pitchFamily="34" charset="0"/>
                <a:ea typeface="Noto Sans" panose="020B0502040504020204" pitchFamily="34" charset="0"/>
              </a:rPr>
              <a:t>Do not apply mulches when the ground is frozen or dry as this will have a negative impact on the establishment of your plants.</a:t>
            </a:r>
          </a:p>
          <a:p>
            <a:pPr algn="ctr" fontAlgn="base"/>
            <a:endParaRPr lang="en-GB" dirty="0">
              <a:solidFill>
                <a:srgbClr val="002060"/>
              </a:solidFill>
            </a:endParaRPr>
          </a:p>
          <a:p>
            <a:pPr algn="l">
              <a:lnSpc>
                <a:spcPct val="90000"/>
              </a:lnSpc>
            </a:pPr>
            <a:endParaRPr lang="en-US" sz="700" dirty="0">
              <a:latin typeface="Noto Sans" panose="020B0502040504020204" pitchFamily="34" charset="0"/>
              <a:ea typeface="Noto Sans" panose="020B0502040504020204" pitchFamily="34" charset="0"/>
            </a:endParaRPr>
          </a:p>
        </p:txBody>
      </p:sp>
      <p:pic>
        <p:nvPicPr>
          <p:cNvPr id="8196" name="Picture 4" descr="Related image">
            <a:extLst>
              <a:ext uri="{FF2B5EF4-FFF2-40B4-BE49-F238E27FC236}">
                <a16:creationId xmlns:a16="http://schemas.microsoft.com/office/drawing/2014/main" id="{2CAAEF32-E2A2-4F92-99F3-B0B0CCE040F1}"/>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69386" b="9030"/>
          <a:stretch/>
        </p:blipFill>
        <p:spPr bwMode="auto">
          <a:xfrm>
            <a:off x="1468883" y="1459343"/>
            <a:ext cx="7512908" cy="162160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EACCBD-D481-4255-80E3-D9333C663E15}"/>
              </a:ext>
            </a:extLst>
          </p:cNvPr>
          <p:cNvPicPr>
            <a:picLocks noChangeAspect="1"/>
          </p:cNvPicPr>
          <p:nvPr/>
        </p:nvPicPr>
        <p:blipFill>
          <a:blip r:embed="rId3"/>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2704871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52" y="5296076"/>
            <a:ext cx="8286293" cy="1455405"/>
          </a:xfrm>
        </p:spPr>
        <p:txBody>
          <a:bodyPr vert="horz" lIns="91440" tIns="45720" rIns="91440" bIns="45720" rtlCol="0">
            <a:normAutofit/>
          </a:bodyPr>
          <a:lstStyle/>
          <a:p>
            <a:pPr algn="ctr"/>
            <a:r>
              <a:rPr lang="en-GB" sz="1800" dirty="0">
                <a:solidFill>
                  <a:srgbClr val="004B93"/>
                </a:solidFill>
                <a:latin typeface="Noto Sans" panose="020B0502040504020204" pitchFamily="34" charset="0"/>
                <a:ea typeface="Noto Sans" panose="020B0502040504020204" pitchFamily="34" charset="0"/>
              </a:rPr>
              <a:t>A combination of water management products can help with the establishment of the plant </a:t>
            </a:r>
            <a:br>
              <a:rPr lang="en-GB" sz="1800" dirty="0">
                <a:solidFill>
                  <a:srgbClr val="004B93"/>
                </a:solidFill>
                <a:latin typeface="Noto Sans" panose="020B0502040504020204" pitchFamily="34" charset="0"/>
                <a:ea typeface="Noto Sans" panose="020B0502040504020204" pitchFamily="34" charset="0"/>
              </a:rPr>
            </a:br>
            <a:br>
              <a:rPr lang="en-GB" sz="1800" dirty="0">
                <a:solidFill>
                  <a:srgbClr val="004B93"/>
                </a:solidFill>
                <a:latin typeface="Noto Sans" panose="020B0502040504020204" pitchFamily="34" charset="0"/>
                <a:ea typeface="Noto Sans" panose="020B0502040504020204" pitchFamily="34" charset="0"/>
              </a:rPr>
            </a:br>
            <a:r>
              <a:rPr lang="en-GB" sz="2800" b="1" i="1" dirty="0">
                <a:solidFill>
                  <a:srgbClr val="004B93"/>
                </a:solidFill>
                <a:latin typeface="Noto Sans" panose="020B0502040504020204" pitchFamily="34" charset="0"/>
                <a:ea typeface="Noto Sans" panose="020B0502040504020204" pitchFamily="34" charset="0"/>
              </a:rPr>
              <a:t>‘It’s all about the roots’</a:t>
            </a:r>
            <a:endParaRPr lang="en-US" sz="2800" b="1" i="1" dirty="0">
              <a:solidFill>
                <a:srgbClr val="004B93"/>
              </a:solidFill>
              <a:latin typeface="Noto Sans" panose="020B0502040504020204" pitchFamily="34" charset="0"/>
              <a:ea typeface="Noto Sans" panose="020B0502040504020204" pitchFamily="34" charset="0"/>
            </a:endParaRP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pic>
        <p:nvPicPr>
          <p:cNvPr id="8" name="Picture 2" descr="Related image">
            <a:extLst>
              <a:ext uri="{FF2B5EF4-FFF2-40B4-BE49-F238E27FC236}">
                <a16:creationId xmlns:a16="http://schemas.microsoft.com/office/drawing/2014/main" id="{676D3397-F3A6-4234-9BF7-09D22B9D1A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72"/>
          <a:stretch/>
        </p:blipFill>
        <p:spPr bwMode="auto">
          <a:xfrm>
            <a:off x="1996573" y="3088528"/>
            <a:ext cx="6159438" cy="202922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EA3B134-9F95-4EC4-8D42-A8C091B139DB}"/>
              </a:ext>
            </a:extLst>
          </p:cNvPr>
          <p:cNvGrpSpPr/>
          <p:nvPr/>
        </p:nvGrpSpPr>
        <p:grpSpPr>
          <a:xfrm>
            <a:off x="957608" y="1382990"/>
            <a:ext cx="8237368" cy="1657016"/>
            <a:chOff x="825414" y="2111199"/>
            <a:chExt cx="8850992" cy="1781176"/>
          </a:xfrm>
        </p:grpSpPr>
        <p:pic>
          <p:nvPicPr>
            <p:cNvPr id="13" name="Picture 6" descr="Related image">
              <a:extLst>
                <a:ext uri="{FF2B5EF4-FFF2-40B4-BE49-F238E27FC236}">
                  <a16:creationId xmlns:a16="http://schemas.microsoft.com/office/drawing/2014/main" id="{25F6CF67-8B10-4026-9ECA-9C69FB5E0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229" y="2111200"/>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mulch">
              <a:extLst>
                <a:ext uri="{FF2B5EF4-FFF2-40B4-BE49-F238E27FC236}">
                  <a16:creationId xmlns:a16="http://schemas.microsoft.com/office/drawing/2014/main" id="{D28D4FA5-EB4C-4903-BAEB-598965FDC2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4" r="3424"/>
            <a:stretch/>
          </p:blipFill>
          <p:spPr bwMode="auto">
            <a:xfrm>
              <a:off x="7104655" y="2111200"/>
              <a:ext cx="2571751" cy="17811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water retention polymers">
              <a:extLst>
                <a:ext uri="{FF2B5EF4-FFF2-40B4-BE49-F238E27FC236}">
                  <a16:creationId xmlns:a16="http://schemas.microsoft.com/office/drawing/2014/main" id="{4C214F12-F043-412E-ACFA-DA219435C8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414" y="2111199"/>
              <a:ext cx="178117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Image result for wilt pruf">
              <a:extLst>
                <a:ext uri="{FF2B5EF4-FFF2-40B4-BE49-F238E27FC236}">
                  <a16:creationId xmlns:a16="http://schemas.microsoft.com/office/drawing/2014/main" id="{FF2F5B71-EAD2-4F41-BDBA-582C816724A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748" r="4462"/>
            <a:stretch/>
          </p:blipFill>
          <p:spPr bwMode="auto">
            <a:xfrm>
              <a:off x="5275619" y="2111729"/>
              <a:ext cx="1780396" cy="178064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itle 1">
            <a:extLst>
              <a:ext uri="{FF2B5EF4-FFF2-40B4-BE49-F238E27FC236}">
                <a16:creationId xmlns:a16="http://schemas.microsoft.com/office/drawing/2014/main" id="{3326D7BE-0E47-4F6A-A5A4-539B451B22D5}"/>
              </a:ext>
            </a:extLst>
          </p:cNvPr>
          <p:cNvSpPr txBox="1">
            <a:spLocks/>
          </p:cNvSpPr>
          <p:nvPr/>
        </p:nvSpPr>
        <p:spPr>
          <a:xfrm>
            <a:off x="770861" y="106519"/>
            <a:ext cx="8566318" cy="1027743"/>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a:solidFill>
                  <a:srgbClr val="95C11F"/>
                </a:solidFill>
                <a:latin typeface="Cocon Offc" panose="020B0504020101020102" pitchFamily="34" charset="0"/>
              </a:rPr>
              <a:t>Water management products</a:t>
            </a:r>
          </a:p>
        </p:txBody>
      </p:sp>
      <p:sp>
        <p:nvSpPr>
          <p:cNvPr id="18" name="Title 1">
            <a:extLst>
              <a:ext uri="{FF2B5EF4-FFF2-40B4-BE49-F238E27FC236}">
                <a16:creationId xmlns:a16="http://schemas.microsoft.com/office/drawing/2014/main" id="{294B6726-3AB5-4B01-BB55-679C00884699}"/>
              </a:ext>
            </a:extLst>
          </p:cNvPr>
          <p:cNvSpPr txBox="1">
            <a:spLocks/>
          </p:cNvSpPr>
          <p:nvPr/>
        </p:nvSpPr>
        <p:spPr>
          <a:xfrm>
            <a:off x="498625" y="3088528"/>
            <a:ext cx="1482811" cy="202458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200" dirty="0">
                <a:solidFill>
                  <a:srgbClr val="004B93"/>
                </a:solidFill>
                <a:latin typeface="Noto Sans" panose="020B0502040504020204" pitchFamily="34" charset="0"/>
                <a:ea typeface="Noto Sans" panose="020B0502040504020204" pitchFamily="34" charset="0"/>
              </a:rPr>
              <a:t>Invest to </a:t>
            </a:r>
          </a:p>
          <a:p>
            <a:pPr algn="ctr"/>
            <a:r>
              <a:rPr lang="en-GB" sz="1200" dirty="0">
                <a:solidFill>
                  <a:srgbClr val="004B93"/>
                </a:solidFill>
                <a:latin typeface="Noto Sans" panose="020B0502040504020204" pitchFamily="34" charset="0"/>
                <a:ea typeface="Noto Sans" panose="020B0502040504020204" pitchFamily="34" charset="0"/>
              </a:rPr>
              <a:t>save</a:t>
            </a:r>
          </a:p>
          <a:p>
            <a:pPr algn="ctr"/>
            <a:endParaRPr lang="en-GB" sz="1200" dirty="0">
              <a:solidFill>
                <a:srgbClr val="004B93"/>
              </a:solidFill>
              <a:latin typeface="Noto Sans" panose="020B0502040504020204" pitchFamily="34" charset="0"/>
              <a:ea typeface="Noto Sans" panose="020B0502040504020204" pitchFamily="34" charset="0"/>
            </a:endParaRPr>
          </a:p>
          <a:p>
            <a:pPr marL="171450" indent="-171450" algn="l">
              <a:buFont typeface="Wingdings" panose="05000000000000000000" pitchFamily="2" charset="2"/>
              <a:buChar char="Ø"/>
            </a:pPr>
            <a:r>
              <a:rPr lang="en-GB" sz="1200" dirty="0">
                <a:solidFill>
                  <a:srgbClr val="004B93"/>
                </a:solidFill>
                <a:latin typeface="Noto Sans" panose="020B0502040504020204" pitchFamily="34" charset="0"/>
                <a:ea typeface="Noto Sans" panose="020B0502040504020204" pitchFamily="34" charset="0"/>
              </a:rPr>
              <a:t>Losses </a:t>
            </a:r>
          </a:p>
          <a:p>
            <a:pPr marL="171450" indent="-171450" algn="l">
              <a:buFont typeface="Wingdings" panose="05000000000000000000" pitchFamily="2" charset="2"/>
              <a:buChar char="Ø"/>
            </a:pPr>
            <a:r>
              <a:rPr lang="en-GB" sz="1200" dirty="0">
                <a:solidFill>
                  <a:srgbClr val="004B93"/>
                </a:solidFill>
                <a:latin typeface="Noto Sans" panose="020B0502040504020204" pitchFamily="34" charset="0"/>
                <a:ea typeface="Noto Sans" panose="020B0502040504020204" pitchFamily="34" charset="0"/>
              </a:rPr>
              <a:t>Maintenance</a:t>
            </a:r>
          </a:p>
          <a:p>
            <a:pPr marL="171450" indent="-171450" algn="l">
              <a:buFont typeface="Wingdings" panose="05000000000000000000" pitchFamily="2" charset="2"/>
              <a:buChar char="Ø"/>
            </a:pPr>
            <a:r>
              <a:rPr lang="en-GB" sz="1200" dirty="0">
                <a:solidFill>
                  <a:srgbClr val="004B93"/>
                </a:solidFill>
                <a:latin typeface="Noto Sans" panose="020B0502040504020204" pitchFamily="34" charset="0"/>
                <a:ea typeface="Noto Sans" panose="020B0502040504020204" pitchFamily="34" charset="0"/>
              </a:rPr>
              <a:t>Watering</a:t>
            </a:r>
          </a:p>
          <a:p>
            <a:pPr marL="171450" indent="-171450" algn="l">
              <a:buFont typeface="Wingdings" panose="05000000000000000000" pitchFamily="2" charset="2"/>
              <a:buChar char="Ø"/>
            </a:pPr>
            <a:r>
              <a:rPr lang="en-GB" sz="1200" dirty="0">
                <a:solidFill>
                  <a:srgbClr val="004B93"/>
                </a:solidFill>
                <a:latin typeface="Noto Sans" panose="020B0502040504020204" pitchFamily="34" charset="0"/>
                <a:ea typeface="Noto Sans" panose="020B0502040504020204" pitchFamily="34" charset="0"/>
              </a:rPr>
              <a:t>Labour</a:t>
            </a:r>
          </a:p>
          <a:p>
            <a:pPr algn="l"/>
            <a:endParaRPr lang="en-US" sz="1200" dirty="0">
              <a:solidFill>
                <a:srgbClr val="004B93"/>
              </a:solidFill>
              <a:latin typeface="Noto Sans" panose="020B0502040504020204" pitchFamily="34" charset="0"/>
              <a:ea typeface="Noto Sans" panose="020B0502040504020204" pitchFamily="34" charset="0"/>
            </a:endParaRPr>
          </a:p>
        </p:txBody>
      </p:sp>
      <p:sp>
        <p:nvSpPr>
          <p:cNvPr id="19" name="Title 1">
            <a:extLst>
              <a:ext uri="{FF2B5EF4-FFF2-40B4-BE49-F238E27FC236}">
                <a16:creationId xmlns:a16="http://schemas.microsoft.com/office/drawing/2014/main" id="{DFA4B1FF-A32B-4A72-A8E0-E063CEF2CEF8}"/>
              </a:ext>
            </a:extLst>
          </p:cNvPr>
          <p:cNvSpPr txBox="1">
            <a:spLocks/>
          </p:cNvSpPr>
          <p:nvPr/>
        </p:nvSpPr>
        <p:spPr>
          <a:xfrm>
            <a:off x="8156011" y="3088527"/>
            <a:ext cx="1820011" cy="2024584"/>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200" dirty="0">
                <a:solidFill>
                  <a:srgbClr val="004B93"/>
                </a:solidFill>
                <a:latin typeface="Noto Sans" panose="020B0502040504020204" pitchFamily="34" charset="0"/>
                <a:ea typeface="Noto Sans" panose="020B0502040504020204" pitchFamily="34" charset="0"/>
              </a:rPr>
              <a:t>Invest to </a:t>
            </a:r>
          </a:p>
          <a:p>
            <a:pPr algn="ctr"/>
            <a:r>
              <a:rPr lang="en-GB" sz="1200" dirty="0">
                <a:solidFill>
                  <a:srgbClr val="004B93"/>
                </a:solidFill>
                <a:latin typeface="Noto Sans" panose="020B0502040504020204" pitchFamily="34" charset="0"/>
                <a:ea typeface="Noto Sans" panose="020B0502040504020204" pitchFamily="34" charset="0"/>
              </a:rPr>
              <a:t>enhance</a:t>
            </a:r>
          </a:p>
          <a:p>
            <a:pPr marL="171450" indent="-171450" algn="ctr">
              <a:buFont typeface="Wingdings" panose="05000000000000000000" pitchFamily="2" charset="2"/>
              <a:buChar char="Ø"/>
            </a:pPr>
            <a:endParaRPr lang="en-GB" sz="1200" dirty="0">
              <a:solidFill>
                <a:srgbClr val="004B93"/>
              </a:solidFill>
              <a:latin typeface="Noto Sans" panose="020B0502040504020204" pitchFamily="34" charset="0"/>
              <a:ea typeface="Noto Sans" panose="020B0502040504020204" pitchFamily="34" charset="0"/>
            </a:endParaRPr>
          </a:p>
          <a:p>
            <a:pPr marL="171450" indent="-171450" algn="l">
              <a:buFont typeface="Wingdings" panose="05000000000000000000" pitchFamily="2" charset="2"/>
              <a:buChar char="Ø"/>
            </a:pPr>
            <a:r>
              <a:rPr lang="en-GB" sz="1200" dirty="0">
                <a:solidFill>
                  <a:srgbClr val="004B93"/>
                </a:solidFill>
                <a:latin typeface="Noto Sans" panose="020B0502040504020204" pitchFamily="34" charset="0"/>
                <a:ea typeface="Noto Sans" panose="020B0502040504020204" pitchFamily="34" charset="0"/>
              </a:rPr>
              <a:t>Appearance</a:t>
            </a:r>
          </a:p>
          <a:p>
            <a:pPr marL="171450" indent="-171450" algn="l">
              <a:buFont typeface="Wingdings" panose="05000000000000000000" pitchFamily="2" charset="2"/>
              <a:buChar char="Ø"/>
            </a:pPr>
            <a:r>
              <a:rPr lang="en-GB" sz="1200" dirty="0">
                <a:solidFill>
                  <a:srgbClr val="004B93"/>
                </a:solidFill>
                <a:latin typeface="Noto Sans" panose="020B0502040504020204" pitchFamily="34" charset="0"/>
                <a:ea typeface="Noto Sans" panose="020B0502040504020204" pitchFamily="34" charset="0"/>
              </a:rPr>
              <a:t>Conservation</a:t>
            </a:r>
          </a:p>
          <a:p>
            <a:pPr marL="171450" indent="-171450" algn="l">
              <a:buFont typeface="Wingdings" panose="05000000000000000000" pitchFamily="2" charset="2"/>
              <a:buChar char="Ø"/>
            </a:pPr>
            <a:r>
              <a:rPr lang="en-GB" sz="1200" dirty="0">
                <a:solidFill>
                  <a:srgbClr val="004B93"/>
                </a:solidFill>
                <a:latin typeface="Noto Sans" panose="020B0502040504020204" pitchFamily="34" charset="0"/>
                <a:ea typeface="Noto Sans" panose="020B0502040504020204" pitchFamily="34" charset="0"/>
              </a:rPr>
              <a:t>Establishment</a:t>
            </a:r>
          </a:p>
          <a:p>
            <a:pPr marL="171450" indent="-171450" algn="l">
              <a:buFont typeface="Wingdings" panose="05000000000000000000" pitchFamily="2" charset="2"/>
              <a:buChar char="Ø"/>
            </a:pPr>
            <a:r>
              <a:rPr lang="en-GB" sz="1200" dirty="0">
                <a:solidFill>
                  <a:srgbClr val="004B93"/>
                </a:solidFill>
                <a:latin typeface="Noto Sans" panose="020B0502040504020204" pitchFamily="34" charset="0"/>
                <a:ea typeface="Noto Sans" panose="020B0502040504020204" pitchFamily="34" charset="0"/>
              </a:rPr>
              <a:t>Standards</a:t>
            </a:r>
          </a:p>
          <a:p>
            <a:pPr algn="ctr"/>
            <a:endParaRPr lang="en-GB" sz="1200" dirty="0">
              <a:solidFill>
                <a:srgbClr val="004B93"/>
              </a:solidFill>
              <a:latin typeface="Noto Sans" panose="020B0502040504020204" pitchFamily="34" charset="0"/>
              <a:ea typeface="Noto Sans" panose="020B0502040504020204" pitchFamily="34" charset="0"/>
            </a:endParaRPr>
          </a:p>
        </p:txBody>
      </p:sp>
      <p:pic>
        <p:nvPicPr>
          <p:cNvPr id="3" name="Picture 2">
            <a:extLst>
              <a:ext uri="{FF2B5EF4-FFF2-40B4-BE49-F238E27FC236}">
                <a16:creationId xmlns:a16="http://schemas.microsoft.com/office/drawing/2014/main" id="{F6FD8437-F20C-4CD3-A147-126DDCC3BCDD}"/>
              </a:ext>
            </a:extLst>
          </p:cNvPr>
          <p:cNvPicPr>
            <a:picLocks noChangeAspect="1"/>
          </p:cNvPicPr>
          <p:nvPr/>
        </p:nvPicPr>
        <p:blipFill>
          <a:blip r:embed="rId7"/>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3016760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51" y="2609072"/>
            <a:ext cx="8498317"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'Planting for Drought'</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1168951" y="3750589"/>
            <a:ext cx="8498318" cy="2650211"/>
          </a:xfrm>
        </p:spPr>
        <p:txBody>
          <a:bodyPr vert="horz" lIns="91440" tIns="45720" rIns="91440" bIns="45720" rtlCol="0">
            <a:normAutofit fontScale="92500" lnSpcReduction="10000"/>
          </a:bodyPr>
          <a:lstStyle/>
          <a:p>
            <a:pPr algn="ctr">
              <a:lnSpc>
                <a:spcPct val="90000"/>
              </a:lnSpc>
            </a:pPr>
            <a:endParaRPr lang="en-GB" sz="700" dirty="0">
              <a:latin typeface="Noto Sans" panose="020B0502040504020204" pitchFamily="34" charset="0"/>
              <a:ea typeface="Noto Sans" panose="020B0502040504020204" pitchFamily="34" charset="0"/>
            </a:endParaRPr>
          </a:p>
          <a:p>
            <a:pPr algn="ctr">
              <a:lnSpc>
                <a:spcPct val="90000"/>
              </a:lnSpc>
            </a:pPr>
            <a:endParaRPr lang="en-GB" sz="700" dirty="0">
              <a:latin typeface="Noto Sans" panose="020B0502040504020204" pitchFamily="34" charset="0"/>
              <a:ea typeface="Noto Sans" panose="020B0502040504020204" pitchFamily="34" charset="0"/>
            </a:endParaRPr>
          </a:p>
          <a:p>
            <a:pPr algn="ctr">
              <a:lnSpc>
                <a:spcPct val="120000"/>
              </a:lnSpc>
              <a:spcBef>
                <a:spcPts val="0"/>
              </a:spcBef>
            </a:pPr>
            <a:endParaRPr lang="en-GB" sz="700" dirty="0">
              <a:latin typeface="Noto Sans" panose="020B0502040504020204" pitchFamily="34" charset="0"/>
              <a:ea typeface="Noto Sans" panose="020B0502040504020204" pitchFamily="34" charset="0"/>
            </a:endParaRPr>
          </a:p>
          <a:p>
            <a:pPr algn="ctr">
              <a:lnSpc>
                <a:spcPct val="120000"/>
              </a:lnSpc>
              <a:spcBef>
                <a:spcPts val="0"/>
              </a:spcBef>
            </a:pPr>
            <a:endParaRPr lang="en-GB" sz="700" dirty="0">
              <a:latin typeface="Noto Sans" panose="020B0502040504020204" pitchFamily="34" charset="0"/>
              <a:ea typeface="Noto Sans" panose="020B0502040504020204" pitchFamily="34" charset="0"/>
            </a:endParaRPr>
          </a:p>
          <a:p>
            <a:pPr algn="ctr">
              <a:lnSpc>
                <a:spcPct val="120000"/>
              </a:lnSpc>
              <a:spcBef>
                <a:spcPts val="0"/>
              </a:spcBef>
            </a:pPr>
            <a:r>
              <a:rPr lang="en-GB" sz="3200" b="1" dirty="0">
                <a:solidFill>
                  <a:srgbClr val="004B93"/>
                </a:solidFill>
                <a:latin typeface="Noto Sans" panose="020B0502040504020204" pitchFamily="34" charset="0"/>
                <a:ea typeface="Noto Sans" panose="020B0502040504020204" pitchFamily="34" charset="0"/>
              </a:rPr>
              <a:t>Session 4</a:t>
            </a:r>
          </a:p>
          <a:p>
            <a:pPr algn="ctr">
              <a:lnSpc>
                <a:spcPct val="120000"/>
              </a:lnSpc>
              <a:spcBef>
                <a:spcPts val="0"/>
              </a:spcBef>
            </a:pPr>
            <a:r>
              <a:rPr lang="en-GB" sz="3200" dirty="0">
                <a:solidFill>
                  <a:srgbClr val="004B93"/>
                </a:solidFill>
                <a:latin typeface="Noto Sans" panose="020B0502040504020204" pitchFamily="34" charset="0"/>
                <a:ea typeface="Noto Sans" panose="020B0502040504020204" pitchFamily="34" charset="0"/>
              </a:rPr>
              <a:t>What is ‘grey water’</a:t>
            </a:r>
          </a:p>
          <a:p>
            <a:pPr algn="ctr">
              <a:lnSpc>
                <a:spcPct val="120000"/>
              </a:lnSpc>
              <a:spcBef>
                <a:spcPts val="0"/>
              </a:spcBef>
            </a:pPr>
            <a:r>
              <a:rPr lang="en-GB" sz="3200" dirty="0">
                <a:solidFill>
                  <a:srgbClr val="004B93"/>
                </a:solidFill>
                <a:latin typeface="Noto Sans" panose="020B0502040504020204" pitchFamily="34" charset="0"/>
                <a:ea typeface="Noto Sans" panose="020B0502040504020204" pitchFamily="34" charset="0"/>
              </a:rPr>
              <a:t>Harvesting ‘rain water’</a:t>
            </a:r>
          </a:p>
          <a:p>
            <a:pPr algn="ctr">
              <a:lnSpc>
                <a:spcPct val="120000"/>
              </a:lnSpc>
              <a:spcBef>
                <a:spcPts val="0"/>
              </a:spcBef>
            </a:pPr>
            <a:r>
              <a:rPr lang="en-GB" sz="3200" dirty="0">
                <a:solidFill>
                  <a:srgbClr val="004B93"/>
                </a:solidFill>
                <a:latin typeface="Noto Sans" panose="020B0502040504020204" pitchFamily="34" charset="0"/>
                <a:ea typeface="Noto Sans" panose="020B0502040504020204" pitchFamily="34" charset="0"/>
              </a:rPr>
              <a:t>Irrigation – the basics</a:t>
            </a:r>
          </a:p>
        </p:txBody>
      </p:sp>
      <p:pic>
        <p:nvPicPr>
          <p:cNvPr id="3" name="Picture 2">
            <a:extLst>
              <a:ext uri="{FF2B5EF4-FFF2-40B4-BE49-F238E27FC236}">
                <a16:creationId xmlns:a16="http://schemas.microsoft.com/office/drawing/2014/main" id="{6741A536-DCA2-4BE9-B7FA-3430FD3498C1}"/>
              </a:ext>
            </a:extLst>
          </p:cNvPr>
          <p:cNvPicPr>
            <a:picLocks noChangeAspect="1"/>
          </p:cNvPicPr>
          <p:nvPr/>
        </p:nvPicPr>
        <p:blipFill>
          <a:blip r:embed="rId2"/>
          <a:stretch>
            <a:fillRect/>
          </a:stretch>
        </p:blipFill>
        <p:spPr>
          <a:xfrm>
            <a:off x="4029428" y="354184"/>
            <a:ext cx="2777362" cy="2254888"/>
          </a:xfrm>
          <a:prstGeom prst="rect">
            <a:avLst/>
          </a:prstGeom>
        </p:spPr>
      </p:pic>
    </p:spTree>
    <p:extLst>
      <p:ext uri="{BB962C8B-B14F-4D97-AF65-F5344CB8AC3E}">
        <p14:creationId xmlns:p14="http://schemas.microsoft.com/office/powerpoint/2010/main" val="2759509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What is ‘Grey Water’</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1168949" y="1195031"/>
            <a:ext cx="8498319" cy="4115990"/>
          </a:xfrm>
        </p:spPr>
        <p:txBody>
          <a:bodyPr vert="horz" lIns="91440" tIns="45720" rIns="91440" bIns="45720" rtlCol="0">
            <a:normAutofit/>
          </a:bodyPr>
          <a:lstStyle/>
          <a:p>
            <a:pPr algn="ctr" fontAlgn="base"/>
            <a:endParaRPr lang="en-GB" sz="3600" dirty="0">
              <a:solidFill>
                <a:srgbClr val="002060"/>
              </a:solidFill>
              <a:latin typeface="Noto Sans" panose="020B0502040504020204" pitchFamily="34" charset="0"/>
              <a:ea typeface="Noto Sans" panose="020B0502040504020204" pitchFamily="34" charset="0"/>
            </a:endParaRPr>
          </a:p>
          <a:p>
            <a:pPr algn="l" fontAlgn="base">
              <a:lnSpc>
                <a:spcPct val="110000"/>
              </a:lnSpc>
              <a:spcBef>
                <a:spcPts val="0"/>
              </a:spcBef>
            </a:pPr>
            <a:r>
              <a:rPr lang="en-GB" dirty="0">
                <a:latin typeface="Noto Sans" panose="020B0502040504020204" pitchFamily="34" charset="0"/>
                <a:ea typeface="Noto Sans" panose="020B0502040504020204" pitchFamily="34" charset="0"/>
              </a:rPr>
              <a:t>A definition -		The waste water from baths, sinks, washing machines, and 					other kitchen appliances.  Grey water may contain 							detergents, bacteria or organic waste.</a:t>
            </a:r>
          </a:p>
          <a:p>
            <a:pPr algn="l" fontAlgn="base">
              <a:lnSpc>
                <a:spcPct val="110000"/>
              </a:lnSpc>
              <a:spcBef>
                <a:spcPts val="0"/>
              </a:spcBef>
            </a:pPr>
            <a:endParaRPr lang="en-GB" dirty="0">
              <a:solidFill>
                <a:srgbClr val="002060"/>
              </a:solidFill>
              <a:latin typeface="Noto Sans" panose="020B0502040504020204" pitchFamily="34" charset="0"/>
              <a:ea typeface="Noto Sans" panose="020B0502040504020204" pitchFamily="34" charset="0"/>
            </a:endParaRPr>
          </a:p>
          <a:p>
            <a:pPr algn="l" fontAlgn="base">
              <a:lnSpc>
                <a:spcPct val="110000"/>
              </a:lnSpc>
              <a:spcBef>
                <a:spcPts val="0"/>
              </a:spcBef>
            </a:pPr>
            <a:r>
              <a:rPr lang="en-GB" dirty="0">
                <a:latin typeface="Noto Sans" panose="020B0502040504020204" pitchFamily="34" charset="0"/>
                <a:ea typeface="Noto Sans" panose="020B0502040504020204" pitchFamily="34" charset="0"/>
              </a:rPr>
              <a:t>Use -			With proper treatment grey water can be put to good use 					including toilet flushing and the irrigation of plants.</a:t>
            </a:r>
            <a:endParaRPr lang="en-GB" dirty="0">
              <a:solidFill>
                <a:srgbClr val="002060"/>
              </a:solidFill>
              <a:latin typeface="Noto Sans" panose="020B0502040504020204" pitchFamily="34" charset="0"/>
              <a:ea typeface="Noto Sans" panose="020B0502040504020204" pitchFamily="34" charset="0"/>
            </a:endParaRPr>
          </a:p>
          <a:p>
            <a:pPr algn="ctr" fontAlgn="base">
              <a:lnSpc>
                <a:spcPct val="110000"/>
              </a:lnSpc>
              <a:spcBef>
                <a:spcPts val="0"/>
              </a:spcBef>
            </a:pPr>
            <a:endParaRPr lang="en-US" sz="700" dirty="0">
              <a:solidFill>
                <a:srgbClr val="002060"/>
              </a:solidFill>
              <a:latin typeface="Noto Sans" panose="020B0502040504020204" pitchFamily="34" charset="0"/>
              <a:ea typeface="Noto Sans" panose="020B0502040504020204" pitchFamily="34" charset="0"/>
            </a:endParaRPr>
          </a:p>
          <a:p>
            <a:pPr algn="l" fontAlgn="base">
              <a:lnSpc>
                <a:spcPct val="110000"/>
              </a:lnSpc>
              <a:spcBef>
                <a:spcPts val="0"/>
              </a:spcBef>
            </a:pPr>
            <a:r>
              <a:rPr lang="en-GB" dirty="0">
                <a:latin typeface="Noto Sans" panose="020B0502040504020204" pitchFamily="34" charset="0"/>
                <a:ea typeface="Noto Sans" panose="020B0502040504020204" pitchFamily="34" charset="0"/>
              </a:rPr>
              <a:t>Risk -			Without treatment grey water may harbour bacteria and 					virus or micro-organisms that can cause damage to plants.  				Distributing grey water through sprinklers could make 						bacteria airborne.</a:t>
            </a:r>
            <a:endParaRPr lang="en-GB" dirty="0">
              <a:solidFill>
                <a:srgbClr val="002060"/>
              </a:solidFill>
              <a:latin typeface="Noto Sans" panose="020B0502040504020204" pitchFamily="34" charset="0"/>
              <a:ea typeface="Noto Sans" panose="020B0502040504020204" pitchFamily="34" charset="0"/>
            </a:endParaRPr>
          </a:p>
        </p:txBody>
      </p:sp>
      <p:sp>
        <p:nvSpPr>
          <p:cNvPr id="8" name="Subtitle 2">
            <a:extLst>
              <a:ext uri="{FF2B5EF4-FFF2-40B4-BE49-F238E27FC236}">
                <a16:creationId xmlns:a16="http://schemas.microsoft.com/office/drawing/2014/main" id="{4C8A5B41-A422-4101-AE25-F21A6BE1A288}"/>
              </a:ext>
            </a:extLst>
          </p:cNvPr>
          <p:cNvSpPr txBox="1">
            <a:spLocks/>
          </p:cNvSpPr>
          <p:nvPr/>
        </p:nvSpPr>
        <p:spPr>
          <a:xfrm>
            <a:off x="1168952" y="4970994"/>
            <a:ext cx="8498318" cy="1352825"/>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lnSpc>
                <a:spcPct val="110000"/>
              </a:lnSpc>
              <a:spcBef>
                <a:spcPts val="0"/>
              </a:spcBef>
            </a:pPr>
            <a:endParaRPr lang="en-GB" sz="700" dirty="0">
              <a:solidFill>
                <a:srgbClr val="004B93"/>
              </a:solidFill>
              <a:latin typeface="Noto Sans" panose="020B0502040504020204" pitchFamily="34" charset="0"/>
              <a:ea typeface="Noto Sans" panose="020B0502040504020204" pitchFamily="34" charset="0"/>
            </a:endParaRPr>
          </a:p>
          <a:p>
            <a:pPr algn="ctr">
              <a:lnSpc>
                <a:spcPct val="110000"/>
              </a:lnSpc>
              <a:spcBef>
                <a:spcPts val="0"/>
              </a:spcBef>
            </a:pPr>
            <a:endParaRPr lang="en-GB" sz="700" dirty="0">
              <a:solidFill>
                <a:srgbClr val="004B93"/>
              </a:solidFill>
              <a:latin typeface="Noto Sans" panose="020B0502040504020204" pitchFamily="34" charset="0"/>
              <a:ea typeface="Noto Sans" panose="020B0502040504020204" pitchFamily="34" charset="0"/>
            </a:endParaRPr>
          </a:p>
          <a:p>
            <a:pPr algn="ctr">
              <a:lnSpc>
                <a:spcPct val="110000"/>
              </a:lnSpc>
              <a:spcBef>
                <a:spcPts val="0"/>
              </a:spcBef>
            </a:pPr>
            <a:r>
              <a:rPr lang="en-GB" sz="2000" dirty="0">
                <a:solidFill>
                  <a:srgbClr val="004B93"/>
                </a:solidFill>
                <a:latin typeface="Noto Sans" panose="020B0502040504020204" pitchFamily="34" charset="0"/>
                <a:ea typeface="Noto Sans" panose="020B0502040504020204" pitchFamily="34" charset="0"/>
              </a:rPr>
              <a:t>When considering harvesting and using grey water in your projects advice on how to harvest, treat and use grey water is the work of specialist companies.</a:t>
            </a:r>
            <a:endParaRPr lang="en-GB" sz="3200" dirty="0">
              <a:solidFill>
                <a:srgbClr val="004B93"/>
              </a:solidFill>
              <a:latin typeface="Noto Sans" panose="020B0502040504020204" pitchFamily="34" charset="0"/>
              <a:ea typeface="Noto Sans" panose="020B0502040504020204" pitchFamily="34" charset="0"/>
            </a:endParaRPr>
          </a:p>
        </p:txBody>
      </p:sp>
      <p:pic>
        <p:nvPicPr>
          <p:cNvPr id="3" name="Picture 2">
            <a:extLst>
              <a:ext uri="{FF2B5EF4-FFF2-40B4-BE49-F238E27FC236}">
                <a16:creationId xmlns:a16="http://schemas.microsoft.com/office/drawing/2014/main" id="{4ACA38E7-F4BF-464C-9ECD-8E1998BD8E53}"/>
              </a:ext>
            </a:extLst>
          </p:cNvPr>
          <p:cNvPicPr>
            <a:picLocks noChangeAspect="1"/>
          </p:cNvPicPr>
          <p:nvPr/>
        </p:nvPicPr>
        <p:blipFill>
          <a:blip r:embed="rId2"/>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262648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Harvesting rain water</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783405" y="1195031"/>
            <a:ext cx="8883864" cy="4115990"/>
          </a:xfrm>
        </p:spPr>
        <p:txBody>
          <a:bodyPr vert="horz" lIns="91440" tIns="45720" rIns="91440" bIns="45720" rtlCol="0">
            <a:normAutofit fontScale="92500"/>
          </a:bodyPr>
          <a:lstStyle/>
          <a:p>
            <a:pPr algn="l" fontAlgn="base"/>
            <a:r>
              <a:rPr lang="en-GB" dirty="0">
                <a:solidFill>
                  <a:srgbClr val="004B93"/>
                </a:solidFill>
                <a:latin typeface="Noto Sans" panose="020B0502040504020204" pitchFamily="34" charset="0"/>
                <a:ea typeface="Noto Sans" panose="020B0502040504020204" pitchFamily="34" charset="0"/>
              </a:rPr>
              <a:t>A definition</a:t>
            </a:r>
          </a:p>
          <a:p>
            <a:pPr algn="l" fontAlgn="base"/>
            <a:r>
              <a:rPr lang="en-GB" sz="1400" dirty="0">
                <a:latin typeface="Noto Sans" panose="020B0502040504020204" pitchFamily="34" charset="0"/>
                <a:ea typeface="Noto Sans" panose="020B0502040504020204" pitchFamily="34" charset="0"/>
              </a:rPr>
              <a:t>The harvesting of rainwater simply involves the collection of water from surfaces on which rain falls and subsequently storing this water for later use.</a:t>
            </a:r>
          </a:p>
          <a:p>
            <a:pPr algn="l" fontAlgn="base"/>
            <a:r>
              <a:rPr lang="en-GB" sz="1400" dirty="0">
                <a:latin typeface="Noto Sans" panose="020B0502040504020204" pitchFamily="34" charset="0"/>
                <a:ea typeface="Noto Sans" panose="020B0502040504020204" pitchFamily="34" charset="0"/>
              </a:rPr>
              <a:t>Normally water is collected from the roofs of buildings and stored in rainwater tanks.</a:t>
            </a:r>
          </a:p>
          <a:p>
            <a:pPr algn="l" fontAlgn="base"/>
            <a:endParaRPr lang="en-GB" sz="1000" dirty="0">
              <a:latin typeface="Noto Sans" panose="020B0502040504020204" pitchFamily="34" charset="0"/>
              <a:ea typeface="Noto Sans" panose="020B0502040504020204" pitchFamily="34" charset="0"/>
            </a:endParaRPr>
          </a:p>
          <a:p>
            <a:pPr algn="l" fontAlgn="base"/>
            <a:r>
              <a:rPr lang="en-GB" dirty="0">
                <a:solidFill>
                  <a:srgbClr val="004B93"/>
                </a:solidFill>
                <a:latin typeface="Noto Sans" panose="020B0502040504020204" pitchFamily="34" charset="0"/>
                <a:ea typeface="Noto Sans" panose="020B0502040504020204" pitchFamily="34" charset="0"/>
              </a:rPr>
              <a:t>Is it new?</a:t>
            </a:r>
            <a:r>
              <a:rPr lang="en-GB" dirty="0">
                <a:latin typeface="Noto Sans" panose="020B0502040504020204" pitchFamily="34" charset="0"/>
                <a:ea typeface="Noto Sans" panose="020B0502040504020204" pitchFamily="34" charset="0"/>
              </a:rPr>
              <a:t>		</a:t>
            </a:r>
          </a:p>
          <a:p>
            <a:pPr algn="l" fontAlgn="base"/>
            <a:r>
              <a:rPr lang="en-GB" sz="1400" dirty="0">
                <a:latin typeface="Noto Sans" panose="020B0502040504020204" pitchFamily="34" charset="0"/>
                <a:ea typeface="Noto Sans" panose="020B0502040504020204" pitchFamily="34" charset="0"/>
              </a:rPr>
              <a:t>The construction and use of cisterns to store rainwater can be traced back to the Neolithic age.</a:t>
            </a:r>
            <a:r>
              <a:rPr lang="en-GB" sz="1400" dirty="0"/>
              <a:t> </a:t>
            </a:r>
          </a:p>
          <a:p>
            <a:pPr algn="l" fontAlgn="base"/>
            <a:endParaRPr lang="en-GB" sz="1000" dirty="0">
              <a:latin typeface="Noto Sans" panose="020B0502040504020204" pitchFamily="34" charset="0"/>
              <a:ea typeface="Noto Sans" panose="020B0502040504020204" pitchFamily="34" charset="0"/>
            </a:endParaRPr>
          </a:p>
          <a:p>
            <a:pPr algn="l" fontAlgn="base"/>
            <a:r>
              <a:rPr lang="en-GB" dirty="0">
                <a:solidFill>
                  <a:srgbClr val="004B93"/>
                </a:solidFill>
                <a:latin typeface="Noto Sans" panose="020B0502040504020204" pitchFamily="34" charset="0"/>
                <a:ea typeface="Noto Sans" panose="020B0502040504020204" pitchFamily="34" charset="0"/>
              </a:rPr>
              <a:t>Where are we today?</a:t>
            </a:r>
          </a:p>
          <a:p>
            <a:pPr algn="l" fontAlgn="base"/>
            <a:r>
              <a:rPr lang="en-GB" sz="1400" dirty="0">
                <a:latin typeface="Noto Sans" panose="020B0502040504020204" pitchFamily="34" charset="0"/>
                <a:ea typeface="Noto Sans" panose="020B0502040504020204" pitchFamily="34" charset="0"/>
              </a:rPr>
              <a:t>In some areas of the UK, and growing in importance, there is less water per head than some Mediterranean countries.  This was recognised by the Government in 2006 in the Code for Sustainable Homes, revoked in 2015.  The issue is still very much in focus with news releases such as that from the Environment Agency March 19.</a:t>
            </a:r>
          </a:p>
          <a:p>
            <a:pPr algn="l" fontAlgn="base"/>
            <a:r>
              <a:rPr lang="en-GB" sz="1400" dirty="0">
                <a:latin typeface="Noto Sans" panose="020B0502040504020204" pitchFamily="34" charset="0"/>
                <a:ea typeface="Noto Sans" panose="020B0502040504020204" pitchFamily="34" charset="0"/>
              </a:rPr>
              <a:t>Installations should be done in accordance with the Water Supply (Water Fittings) Regulations (including amendments plus current and future changes to legislation).</a:t>
            </a:r>
          </a:p>
        </p:txBody>
      </p:sp>
      <p:sp>
        <p:nvSpPr>
          <p:cNvPr id="7" name="Subtitle 2">
            <a:extLst>
              <a:ext uri="{FF2B5EF4-FFF2-40B4-BE49-F238E27FC236}">
                <a16:creationId xmlns:a16="http://schemas.microsoft.com/office/drawing/2014/main" id="{870D611C-400C-4E11-A994-D6AE81F1D54E}"/>
              </a:ext>
            </a:extLst>
          </p:cNvPr>
          <p:cNvSpPr txBox="1">
            <a:spLocks/>
          </p:cNvSpPr>
          <p:nvPr/>
        </p:nvSpPr>
        <p:spPr>
          <a:xfrm>
            <a:off x="1168951" y="5337542"/>
            <a:ext cx="8180771" cy="14139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spcBef>
                <a:spcPts val="0"/>
              </a:spcBef>
            </a:pPr>
            <a:r>
              <a:rPr lang="en-GB" sz="1600" dirty="0">
                <a:solidFill>
                  <a:srgbClr val="004B93"/>
                </a:solidFill>
                <a:latin typeface="Noto Sans" panose="020B0502040504020204" pitchFamily="34" charset="0"/>
                <a:ea typeface="Noto Sans" panose="020B0502040504020204" pitchFamily="34" charset="0"/>
              </a:rPr>
              <a:t>Prior to embarking on an installation, the owner of the property should consult with </a:t>
            </a:r>
            <a:r>
              <a:rPr lang="en-GB" sz="1600" dirty="0">
                <a:solidFill>
                  <a:srgbClr val="004B93"/>
                </a:solidFill>
              </a:rPr>
              <a:t>BS8515</a:t>
            </a:r>
            <a:r>
              <a:rPr lang="en-GB" sz="1600" dirty="0">
                <a:solidFill>
                  <a:srgbClr val="004B93"/>
                </a:solidFill>
                <a:latin typeface="Noto Sans" panose="020B0502040504020204" pitchFamily="34" charset="0"/>
                <a:ea typeface="Noto Sans" panose="020B0502040504020204" pitchFamily="34" charset="0"/>
              </a:rPr>
              <a:t> </a:t>
            </a:r>
            <a:r>
              <a:rPr lang="en-GB" sz="1600" dirty="0">
                <a:solidFill>
                  <a:srgbClr val="004B93"/>
                </a:solidFill>
              </a:rPr>
              <a:t>and </a:t>
            </a:r>
            <a:r>
              <a:rPr lang="en-GB" sz="1600" dirty="0">
                <a:solidFill>
                  <a:srgbClr val="004B93"/>
                </a:solidFill>
                <a:latin typeface="Noto Sans" panose="020B0502040504020204" pitchFamily="34" charset="0"/>
                <a:ea typeface="Noto Sans" panose="020B0502040504020204" pitchFamily="34" charset="0"/>
              </a:rPr>
              <a:t>the regional service provider.  The owner may need to register the installation if beyond the traditional water butt.</a:t>
            </a:r>
          </a:p>
          <a:p>
            <a:pPr algn="ctr">
              <a:spcBef>
                <a:spcPts val="0"/>
              </a:spcBef>
            </a:pPr>
            <a:endParaRPr lang="en-GB" sz="1600" dirty="0">
              <a:solidFill>
                <a:srgbClr val="004B93"/>
              </a:solidFill>
              <a:latin typeface="Noto Sans" panose="020B0502040504020204" pitchFamily="34" charset="0"/>
              <a:ea typeface="Noto Sans" panose="020B0502040504020204" pitchFamily="34" charset="0"/>
            </a:endParaRPr>
          </a:p>
          <a:p>
            <a:pPr algn="ctr">
              <a:spcBef>
                <a:spcPts val="0"/>
              </a:spcBef>
            </a:pPr>
            <a:r>
              <a:rPr lang="en-GB" sz="1600" dirty="0">
                <a:solidFill>
                  <a:srgbClr val="004B93"/>
                </a:solidFill>
                <a:latin typeface="Noto Sans" panose="020B0502040504020204" pitchFamily="34" charset="0"/>
                <a:ea typeface="Noto Sans" panose="020B0502040504020204" pitchFamily="34" charset="0"/>
              </a:rPr>
              <a:t>A Practicable Guide – The Water Butt</a:t>
            </a:r>
          </a:p>
        </p:txBody>
      </p:sp>
      <p:pic>
        <p:nvPicPr>
          <p:cNvPr id="3" name="Picture 2">
            <a:extLst>
              <a:ext uri="{FF2B5EF4-FFF2-40B4-BE49-F238E27FC236}">
                <a16:creationId xmlns:a16="http://schemas.microsoft.com/office/drawing/2014/main" id="{AB41556B-1B27-464E-B01F-084FE8AFDEDD}"/>
              </a:ext>
            </a:extLst>
          </p:cNvPr>
          <p:cNvPicPr>
            <a:picLocks noChangeAspect="1"/>
          </p:cNvPicPr>
          <p:nvPr/>
        </p:nvPicPr>
        <p:blipFill>
          <a:blip r:embed="rId2"/>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2592542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Irrigation – A direct application</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981113" y="1113357"/>
            <a:ext cx="8883864" cy="3730492"/>
          </a:xfrm>
        </p:spPr>
        <p:txBody>
          <a:bodyPr vert="horz" lIns="91440" tIns="45720" rIns="91440" bIns="45720" rtlCol="0">
            <a:normAutofit/>
          </a:bodyPr>
          <a:lstStyle/>
          <a:p>
            <a:pPr algn="l" fontAlgn="base"/>
            <a:r>
              <a:rPr lang="en-GB" dirty="0">
                <a:solidFill>
                  <a:srgbClr val="004B93"/>
                </a:solidFill>
                <a:latin typeface="Noto Sans" panose="020B0502040504020204" pitchFamily="34" charset="0"/>
                <a:ea typeface="Noto Sans" panose="020B0502040504020204" pitchFamily="34" charset="0"/>
              </a:rPr>
              <a:t>The direct application of irrigation can be a simple as……..</a:t>
            </a:r>
          </a:p>
          <a:p>
            <a:pPr algn="l" fontAlgn="base"/>
            <a:endParaRPr lang="en-GB" dirty="0">
              <a:solidFill>
                <a:srgbClr val="002060"/>
              </a:solidFill>
              <a:latin typeface="Noto Sans" panose="020B0502040504020204" pitchFamily="34" charset="0"/>
              <a:ea typeface="Noto Sans" panose="020B0502040504020204" pitchFamily="34" charset="0"/>
            </a:endParaRPr>
          </a:p>
          <a:p>
            <a:pPr algn="l" fontAlgn="base"/>
            <a:endParaRPr lang="en-GB" dirty="0">
              <a:solidFill>
                <a:srgbClr val="002060"/>
              </a:solidFill>
              <a:latin typeface="Noto Sans" panose="020B0502040504020204" pitchFamily="34" charset="0"/>
              <a:ea typeface="Noto Sans" panose="020B0502040504020204" pitchFamily="34" charset="0"/>
            </a:endParaRPr>
          </a:p>
          <a:p>
            <a:pPr algn="l" fontAlgn="base"/>
            <a:endParaRPr lang="en-GB" dirty="0">
              <a:solidFill>
                <a:srgbClr val="002060"/>
              </a:solidFill>
              <a:latin typeface="Noto Sans" panose="020B0502040504020204" pitchFamily="34" charset="0"/>
              <a:ea typeface="Noto Sans" panose="020B0502040504020204" pitchFamily="34" charset="0"/>
            </a:endParaRPr>
          </a:p>
          <a:p>
            <a:pPr algn="l" fontAlgn="base"/>
            <a:endParaRPr lang="en-GB" dirty="0">
              <a:solidFill>
                <a:srgbClr val="002060"/>
              </a:solidFill>
              <a:latin typeface="Noto Sans" panose="020B0502040504020204" pitchFamily="34" charset="0"/>
              <a:ea typeface="Noto Sans" panose="020B0502040504020204" pitchFamily="34" charset="0"/>
            </a:endParaRPr>
          </a:p>
          <a:p>
            <a:pPr algn="l" fontAlgn="base"/>
            <a:endParaRPr lang="en-GB" dirty="0">
              <a:solidFill>
                <a:srgbClr val="002060"/>
              </a:solidFill>
              <a:latin typeface="Noto Sans" panose="020B0502040504020204" pitchFamily="34" charset="0"/>
              <a:ea typeface="Noto Sans" panose="020B0502040504020204" pitchFamily="34" charset="0"/>
            </a:endParaRPr>
          </a:p>
          <a:p>
            <a:pPr algn="l" fontAlgn="base"/>
            <a:r>
              <a:rPr lang="en-GB" dirty="0">
                <a:solidFill>
                  <a:srgbClr val="004B93"/>
                </a:solidFill>
                <a:latin typeface="Noto Sans" panose="020B0502040504020204" pitchFamily="34" charset="0"/>
                <a:ea typeface="Noto Sans" panose="020B0502040504020204" pitchFamily="34" charset="0"/>
              </a:rPr>
              <a:t>or as complicated as……..</a:t>
            </a:r>
          </a:p>
          <a:p>
            <a:pPr algn="l" fontAlgn="base"/>
            <a:endParaRPr lang="en-GB" sz="1400" dirty="0">
              <a:latin typeface="Noto Sans" panose="020B0502040504020204" pitchFamily="34" charset="0"/>
              <a:ea typeface="Noto Sans" panose="020B0502040504020204" pitchFamily="34" charset="0"/>
            </a:endParaRPr>
          </a:p>
        </p:txBody>
      </p:sp>
      <p:sp>
        <p:nvSpPr>
          <p:cNvPr id="7" name="Subtitle 2">
            <a:extLst>
              <a:ext uri="{FF2B5EF4-FFF2-40B4-BE49-F238E27FC236}">
                <a16:creationId xmlns:a16="http://schemas.microsoft.com/office/drawing/2014/main" id="{870D611C-400C-4E11-A994-D6AE81F1D54E}"/>
              </a:ext>
            </a:extLst>
          </p:cNvPr>
          <p:cNvSpPr txBox="1">
            <a:spLocks/>
          </p:cNvSpPr>
          <p:nvPr/>
        </p:nvSpPr>
        <p:spPr>
          <a:xfrm>
            <a:off x="1168951" y="6256515"/>
            <a:ext cx="8180771" cy="49496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spcBef>
                <a:spcPts val="0"/>
              </a:spcBef>
            </a:pPr>
            <a:endParaRPr lang="en-GB" sz="1600" dirty="0">
              <a:solidFill>
                <a:srgbClr val="004B93"/>
              </a:solidFill>
              <a:latin typeface="Noto Sans" panose="020B0502040504020204" pitchFamily="34" charset="0"/>
              <a:ea typeface="Noto Sans" panose="020B0502040504020204" pitchFamily="34" charset="0"/>
            </a:endParaRPr>
          </a:p>
        </p:txBody>
      </p:sp>
      <p:pic>
        <p:nvPicPr>
          <p:cNvPr id="1028" name="Picture 4" descr="Image result for picture of a watering can">
            <a:extLst>
              <a:ext uri="{FF2B5EF4-FFF2-40B4-BE49-F238E27FC236}">
                <a16:creationId xmlns:a16="http://schemas.microsoft.com/office/drawing/2014/main" id="{33E12BC8-A7E7-4C4F-8D8B-D96F87CFF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7352" y="1771285"/>
            <a:ext cx="1438424" cy="1345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icture of a water butt">
            <a:extLst>
              <a:ext uri="{FF2B5EF4-FFF2-40B4-BE49-F238E27FC236}">
                <a16:creationId xmlns:a16="http://schemas.microsoft.com/office/drawing/2014/main" id="{BE651D5A-0B21-4B7B-B7F2-8ED2EF4E61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58" r="19465"/>
          <a:stretch/>
        </p:blipFill>
        <p:spPr bwMode="auto">
          <a:xfrm>
            <a:off x="7611235" y="926723"/>
            <a:ext cx="1828576" cy="26471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icture of a water solenoid controller">
            <a:extLst>
              <a:ext uri="{FF2B5EF4-FFF2-40B4-BE49-F238E27FC236}">
                <a16:creationId xmlns:a16="http://schemas.microsoft.com/office/drawing/2014/main" id="{70CA92AA-83D1-4C56-8C64-068C8A83C2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500" b="18721"/>
          <a:stretch/>
        </p:blipFill>
        <p:spPr bwMode="auto">
          <a:xfrm>
            <a:off x="4187774" y="3990929"/>
            <a:ext cx="2143125" cy="13454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icture of a water drip stake">
            <a:extLst>
              <a:ext uri="{FF2B5EF4-FFF2-40B4-BE49-F238E27FC236}">
                <a16:creationId xmlns:a16="http://schemas.microsoft.com/office/drawing/2014/main" id="{1C47DC68-1C3E-462A-9CAA-A1AA6E70C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69969" y="3863546"/>
            <a:ext cx="2146123" cy="21461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picture of a water drip stake">
            <a:extLst>
              <a:ext uri="{FF2B5EF4-FFF2-40B4-BE49-F238E27FC236}">
                <a16:creationId xmlns:a16="http://schemas.microsoft.com/office/drawing/2014/main" id="{C67C1310-DC1B-4B89-B0B6-16529A20B14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4079" b="32841"/>
          <a:stretch/>
        </p:blipFill>
        <p:spPr bwMode="auto">
          <a:xfrm>
            <a:off x="3737652" y="5233204"/>
            <a:ext cx="3028950" cy="80389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picture of a water drip stake">
            <a:extLst>
              <a:ext uri="{FF2B5EF4-FFF2-40B4-BE49-F238E27FC236}">
                <a16:creationId xmlns:a16="http://schemas.microsoft.com/office/drawing/2014/main" id="{3CF01746-EC8A-44C1-B1F6-A4E1E1D7D6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155" t="20920" r="18738" b="19730"/>
          <a:stretch/>
        </p:blipFill>
        <p:spPr bwMode="auto">
          <a:xfrm>
            <a:off x="7288161" y="4691671"/>
            <a:ext cx="1328617" cy="134542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picture of a watering using a plastic bottle">
            <a:extLst>
              <a:ext uri="{FF2B5EF4-FFF2-40B4-BE49-F238E27FC236}">
                <a16:creationId xmlns:a16="http://schemas.microsoft.com/office/drawing/2014/main" id="{DAF558C9-3C94-402A-B7CF-A3AE3BB1EB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9674" y="1459344"/>
            <a:ext cx="1438424" cy="19105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BD978AF-BFDD-4977-A649-CAB0158EFBF2}"/>
              </a:ext>
            </a:extLst>
          </p:cNvPr>
          <p:cNvPicPr>
            <a:picLocks noChangeAspect="1"/>
          </p:cNvPicPr>
          <p:nvPr/>
        </p:nvPicPr>
        <p:blipFill>
          <a:blip r:embed="rId9"/>
          <a:stretch>
            <a:fillRect/>
          </a:stretch>
        </p:blipFill>
        <p:spPr>
          <a:xfrm>
            <a:off x="10118875" y="98206"/>
            <a:ext cx="1847248" cy="1499746"/>
          </a:xfrm>
          <a:prstGeom prst="rect">
            <a:avLst/>
          </a:prstGeom>
        </p:spPr>
      </p:pic>
    </p:spTree>
    <p:extLst>
      <p:ext uri="{BB962C8B-B14F-4D97-AF65-F5344CB8AC3E}">
        <p14:creationId xmlns:p14="http://schemas.microsoft.com/office/powerpoint/2010/main" val="4244172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0997"/>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How we can apply water</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grpSp>
        <p:nvGrpSpPr>
          <p:cNvPr id="5" name="Group 4">
            <a:extLst>
              <a:ext uri="{FF2B5EF4-FFF2-40B4-BE49-F238E27FC236}">
                <a16:creationId xmlns:a16="http://schemas.microsoft.com/office/drawing/2014/main" id="{4AC3154D-1EE9-4CE4-B482-C24D1F869884}"/>
              </a:ext>
            </a:extLst>
          </p:cNvPr>
          <p:cNvGrpSpPr/>
          <p:nvPr/>
        </p:nvGrpSpPr>
        <p:grpSpPr>
          <a:xfrm>
            <a:off x="3541938" y="3988264"/>
            <a:ext cx="3184029" cy="2679681"/>
            <a:chOff x="4476750" y="2090738"/>
            <a:chExt cx="3244069" cy="2676525"/>
          </a:xfrm>
        </p:grpSpPr>
        <p:pic>
          <p:nvPicPr>
            <p:cNvPr id="1026" name="Picture 2" descr="Root Rain Metro">
              <a:extLst>
                <a:ext uri="{FF2B5EF4-FFF2-40B4-BE49-F238E27FC236}">
                  <a16:creationId xmlns:a16="http://schemas.microsoft.com/office/drawing/2014/main" id="{913CFCB6-7D9E-4603-BC5D-86F478F36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2090738"/>
              <a:ext cx="3238500" cy="2676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4ED9B5-EB07-449E-A3C4-FD80B25E0450}"/>
                </a:ext>
              </a:extLst>
            </p:cNvPr>
            <p:cNvSpPr txBox="1"/>
            <p:nvPr/>
          </p:nvSpPr>
          <p:spPr>
            <a:xfrm>
              <a:off x="6003969" y="4112685"/>
              <a:ext cx="1716850" cy="645570"/>
            </a:xfrm>
            <a:prstGeom prst="rect">
              <a:avLst/>
            </a:prstGeom>
            <a:noFill/>
          </p:spPr>
          <p:txBody>
            <a:bodyPr wrap="none" rtlCol="0">
              <a:spAutoFit/>
            </a:bodyPr>
            <a:lstStyle/>
            <a:p>
              <a:pPr algn="r"/>
              <a:r>
                <a:rPr lang="en-GB" dirty="0">
                  <a:solidFill>
                    <a:schemeClr val="bg1"/>
                  </a:solidFill>
                  <a:latin typeface="Noto Sans" panose="020B0502040504020204" pitchFamily="34" charset="0"/>
                  <a:ea typeface="Noto Sans" panose="020B0502040504020204" pitchFamily="34" charset="0"/>
                </a:rPr>
                <a:t>Root Rain</a:t>
              </a:r>
            </a:p>
            <a:p>
              <a:pPr algn="r"/>
              <a:r>
                <a:rPr lang="en-GB" dirty="0">
                  <a:solidFill>
                    <a:schemeClr val="bg1"/>
                  </a:solidFill>
                  <a:latin typeface="Noto Sans" panose="020B0502040504020204" pitchFamily="34" charset="0"/>
                  <a:ea typeface="Noto Sans" panose="020B0502040504020204" pitchFamily="34" charset="0"/>
                </a:rPr>
                <a:t>Metro System</a:t>
              </a:r>
              <a:endParaRPr lang="en-US" dirty="0">
                <a:solidFill>
                  <a:schemeClr val="bg1"/>
                </a:solidFill>
                <a:latin typeface="Noto Sans" panose="020B0502040504020204" pitchFamily="34" charset="0"/>
                <a:ea typeface="Noto Sans" panose="020B0502040504020204" pitchFamily="34" charset="0"/>
              </a:endParaRPr>
            </a:p>
          </p:txBody>
        </p:sp>
      </p:grpSp>
      <p:grpSp>
        <p:nvGrpSpPr>
          <p:cNvPr id="6" name="Group 5">
            <a:extLst>
              <a:ext uri="{FF2B5EF4-FFF2-40B4-BE49-F238E27FC236}">
                <a16:creationId xmlns:a16="http://schemas.microsoft.com/office/drawing/2014/main" id="{6EE068E5-933D-4534-A151-EB3143AC4C23}"/>
              </a:ext>
            </a:extLst>
          </p:cNvPr>
          <p:cNvGrpSpPr/>
          <p:nvPr/>
        </p:nvGrpSpPr>
        <p:grpSpPr>
          <a:xfrm>
            <a:off x="3944047" y="1129492"/>
            <a:ext cx="2344720" cy="2679681"/>
            <a:chOff x="4270264" y="1118673"/>
            <a:chExt cx="2344720" cy="2679681"/>
          </a:xfrm>
        </p:grpSpPr>
        <p:pic>
          <p:nvPicPr>
            <p:cNvPr id="1028" name="Picture 4" descr="http://www.treegator.com/images/original_other_images/TgatorOrigDoubleBagFill_RGB_1050x1200.jpg">
              <a:extLst>
                <a:ext uri="{FF2B5EF4-FFF2-40B4-BE49-F238E27FC236}">
                  <a16:creationId xmlns:a16="http://schemas.microsoft.com/office/drawing/2014/main" id="{9D75A16B-3BB4-4374-A754-9E8A22365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264" y="1118673"/>
              <a:ext cx="2344720" cy="26796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eegatorÂ® Slow Release Watering Bags">
              <a:extLst>
                <a:ext uri="{FF2B5EF4-FFF2-40B4-BE49-F238E27FC236}">
                  <a16:creationId xmlns:a16="http://schemas.microsoft.com/office/drawing/2014/main" id="{6FDAD6D3-0728-4420-83E6-4F08E7D90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264" y="3126333"/>
              <a:ext cx="1746422" cy="611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Image result for tree pit irrigation systems">
            <a:extLst>
              <a:ext uri="{FF2B5EF4-FFF2-40B4-BE49-F238E27FC236}">
                <a16:creationId xmlns:a16="http://schemas.microsoft.com/office/drawing/2014/main" id="{95CA08C3-32AE-49A2-89E2-C8C85B190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505" y="1118673"/>
            <a:ext cx="2629217" cy="26884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79FB27A-29E4-4EC3-B1B1-75B834C69FAE}"/>
              </a:ext>
            </a:extLst>
          </p:cNvPr>
          <p:cNvSpPr txBox="1"/>
          <p:nvPr/>
        </p:nvSpPr>
        <p:spPr>
          <a:xfrm>
            <a:off x="6720505" y="3427461"/>
            <a:ext cx="1127232" cy="369332"/>
          </a:xfrm>
          <a:prstGeom prst="rect">
            <a:avLst/>
          </a:prstGeom>
          <a:noFill/>
        </p:spPr>
        <p:txBody>
          <a:bodyPr wrap="none" rtlCol="0">
            <a:spAutoFit/>
          </a:bodyPr>
          <a:lstStyle/>
          <a:p>
            <a:r>
              <a:rPr lang="en-GB" dirty="0">
                <a:solidFill>
                  <a:schemeClr val="bg1"/>
                </a:solidFill>
                <a:latin typeface="Noto Sans" panose="020B0502040504020204" pitchFamily="34" charset="0"/>
                <a:ea typeface="Noto Sans" panose="020B0502040504020204" pitchFamily="34" charset="0"/>
              </a:rPr>
              <a:t>Drippers</a:t>
            </a:r>
            <a:endParaRPr lang="en-US" dirty="0">
              <a:solidFill>
                <a:schemeClr val="bg1"/>
              </a:solidFill>
              <a:latin typeface="Noto Sans" panose="020B0502040504020204" pitchFamily="34" charset="0"/>
              <a:ea typeface="Noto Sans" panose="020B0502040504020204" pitchFamily="34" charset="0"/>
            </a:endParaRPr>
          </a:p>
        </p:txBody>
      </p:sp>
      <p:grpSp>
        <p:nvGrpSpPr>
          <p:cNvPr id="7" name="Group 6">
            <a:extLst>
              <a:ext uri="{FF2B5EF4-FFF2-40B4-BE49-F238E27FC236}">
                <a16:creationId xmlns:a16="http://schemas.microsoft.com/office/drawing/2014/main" id="{E1CC34EC-D52E-49CB-AC0B-69B5F006DEC7}"/>
              </a:ext>
            </a:extLst>
          </p:cNvPr>
          <p:cNvGrpSpPr/>
          <p:nvPr/>
        </p:nvGrpSpPr>
        <p:grpSpPr>
          <a:xfrm>
            <a:off x="823109" y="1117907"/>
            <a:ext cx="2689200" cy="2692071"/>
            <a:chOff x="868503" y="1116607"/>
            <a:chExt cx="2689200" cy="2692071"/>
          </a:xfrm>
        </p:grpSpPr>
        <p:pic>
          <p:nvPicPr>
            <p:cNvPr id="1034" name="Picture 10" descr="Image result for leaky pipe irrigation">
              <a:extLst>
                <a:ext uri="{FF2B5EF4-FFF2-40B4-BE49-F238E27FC236}">
                  <a16:creationId xmlns:a16="http://schemas.microsoft.com/office/drawing/2014/main" id="{5CD72394-0855-4C65-9F2E-612B2151C5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503" y="1116607"/>
              <a:ext cx="2689200" cy="2689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CC4EFA2-FF05-4527-BEE4-5163DF0CC417}"/>
                </a:ext>
              </a:extLst>
            </p:cNvPr>
            <p:cNvSpPr txBox="1"/>
            <p:nvPr/>
          </p:nvSpPr>
          <p:spPr>
            <a:xfrm>
              <a:off x="883996" y="3439346"/>
              <a:ext cx="1335622" cy="369332"/>
            </a:xfrm>
            <a:prstGeom prst="rect">
              <a:avLst/>
            </a:prstGeom>
            <a:noFill/>
          </p:spPr>
          <p:txBody>
            <a:bodyPr wrap="none" rtlCol="0">
              <a:spAutoFit/>
            </a:bodyPr>
            <a:lstStyle/>
            <a:p>
              <a:r>
                <a:rPr lang="en-GB" dirty="0">
                  <a:solidFill>
                    <a:schemeClr val="bg1"/>
                  </a:solidFill>
                  <a:latin typeface="Noto Sans" panose="020B0502040504020204" pitchFamily="34" charset="0"/>
                  <a:ea typeface="Noto Sans" panose="020B0502040504020204" pitchFamily="34" charset="0"/>
                </a:rPr>
                <a:t>Leaky Pipe</a:t>
              </a:r>
              <a:endParaRPr lang="en-US" dirty="0">
                <a:solidFill>
                  <a:schemeClr val="bg1"/>
                </a:solidFill>
                <a:latin typeface="Noto Sans" panose="020B0502040504020204" pitchFamily="34" charset="0"/>
                <a:ea typeface="Noto Sans" panose="020B0502040504020204" pitchFamily="34" charset="0"/>
              </a:endParaRPr>
            </a:p>
          </p:txBody>
        </p:sp>
      </p:grpSp>
      <p:pic>
        <p:nvPicPr>
          <p:cNvPr id="1036" name="Picture 12" descr="Image result for sprinklers">
            <a:extLst>
              <a:ext uri="{FF2B5EF4-FFF2-40B4-BE49-F238E27FC236}">
                <a16:creationId xmlns:a16="http://schemas.microsoft.com/office/drawing/2014/main" id="{753B3BD3-54E1-4867-A4AC-6AE446C87F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062" y="3997066"/>
            <a:ext cx="2332856" cy="15552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prinklers">
            <a:extLst>
              <a:ext uri="{FF2B5EF4-FFF2-40B4-BE49-F238E27FC236}">
                <a16:creationId xmlns:a16="http://schemas.microsoft.com/office/drawing/2014/main" id="{D8AA8C6B-AB1E-4077-B6CA-DF112D92593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426" b="25260"/>
          <a:stretch/>
        </p:blipFill>
        <p:spPr bwMode="auto">
          <a:xfrm>
            <a:off x="6879525" y="3997066"/>
            <a:ext cx="2332800" cy="164654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a green tick">
            <a:extLst>
              <a:ext uri="{FF2B5EF4-FFF2-40B4-BE49-F238E27FC236}">
                <a16:creationId xmlns:a16="http://schemas.microsoft.com/office/drawing/2014/main" id="{D88713E3-0586-40D7-B3FB-CD6623C34F9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2504"/>
          <a:stretch/>
        </p:blipFill>
        <p:spPr bwMode="auto">
          <a:xfrm>
            <a:off x="6128952" y="4037975"/>
            <a:ext cx="544598"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a green tick">
            <a:extLst>
              <a:ext uri="{FF2B5EF4-FFF2-40B4-BE49-F238E27FC236}">
                <a16:creationId xmlns:a16="http://schemas.microsoft.com/office/drawing/2014/main" id="{57B68F9C-3E5A-4A02-A73B-D551E615C85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3185"/>
          <a:stretch/>
        </p:blipFill>
        <p:spPr bwMode="auto">
          <a:xfrm>
            <a:off x="8616305" y="4046416"/>
            <a:ext cx="536784" cy="54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Image result for a green tick">
            <a:extLst>
              <a:ext uri="{FF2B5EF4-FFF2-40B4-BE49-F238E27FC236}">
                <a16:creationId xmlns:a16="http://schemas.microsoft.com/office/drawing/2014/main" id="{7B5254C8-1991-48A9-8530-71BBA2F608E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2504"/>
          <a:stretch/>
        </p:blipFill>
        <p:spPr bwMode="auto">
          <a:xfrm>
            <a:off x="2907232" y="1184681"/>
            <a:ext cx="544598" cy="54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Image result for a green tick">
            <a:extLst>
              <a:ext uri="{FF2B5EF4-FFF2-40B4-BE49-F238E27FC236}">
                <a16:creationId xmlns:a16="http://schemas.microsoft.com/office/drawing/2014/main" id="{A8CE8B3A-2625-41DE-9936-B79F1A7E790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2504"/>
          <a:stretch/>
        </p:blipFill>
        <p:spPr bwMode="auto">
          <a:xfrm>
            <a:off x="5657379" y="1191568"/>
            <a:ext cx="544598"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Image result for a green tick">
            <a:extLst>
              <a:ext uri="{FF2B5EF4-FFF2-40B4-BE49-F238E27FC236}">
                <a16:creationId xmlns:a16="http://schemas.microsoft.com/office/drawing/2014/main" id="{59C2C62E-826F-4EA0-8E40-F3D7174B7FA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2504"/>
          <a:stretch/>
        </p:blipFill>
        <p:spPr bwMode="auto">
          <a:xfrm>
            <a:off x="8735386" y="1189344"/>
            <a:ext cx="544598"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Image result for a green tick">
            <a:extLst>
              <a:ext uri="{FF2B5EF4-FFF2-40B4-BE49-F238E27FC236}">
                <a16:creationId xmlns:a16="http://schemas.microsoft.com/office/drawing/2014/main" id="{4ADC595A-117B-4817-AB6D-D2C1073648E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3185"/>
          <a:stretch/>
        </p:blipFill>
        <p:spPr bwMode="auto">
          <a:xfrm>
            <a:off x="2795233" y="4046416"/>
            <a:ext cx="536784" cy="54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Image result for a green tick">
            <a:extLst>
              <a:ext uri="{FF2B5EF4-FFF2-40B4-BE49-F238E27FC236}">
                <a16:creationId xmlns:a16="http://schemas.microsoft.com/office/drawing/2014/main" id="{4E933E9C-8994-4A2F-B515-61B2E2A3409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2504"/>
          <a:stretch/>
        </p:blipFill>
        <p:spPr bwMode="auto">
          <a:xfrm>
            <a:off x="1168952" y="5913717"/>
            <a:ext cx="544598" cy="54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27DBCE-3EC5-4EA7-9F8E-ED8FBA3A6B89}"/>
              </a:ext>
            </a:extLst>
          </p:cNvPr>
          <p:cNvSpPr txBox="1"/>
          <p:nvPr/>
        </p:nvSpPr>
        <p:spPr>
          <a:xfrm>
            <a:off x="1713550" y="6026929"/>
            <a:ext cx="1667444" cy="307777"/>
          </a:xfrm>
          <a:prstGeom prst="rect">
            <a:avLst/>
          </a:prstGeom>
          <a:noFill/>
        </p:spPr>
        <p:txBody>
          <a:bodyPr wrap="none" rtlCol="0">
            <a:spAutoFit/>
          </a:bodyPr>
          <a:lstStyle/>
          <a:p>
            <a:r>
              <a:rPr lang="en-GB" sz="1400" dirty="0">
                <a:solidFill>
                  <a:srgbClr val="004B93"/>
                </a:solidFill>
                <a:latin typeface="Noto Sans" panose="020B0502040504020204" pitchFamily="34" charset="0"/>
                <a:ea typeface="Noto Sans" panose="020B0502040504020204" pitchFamily="34" charset="0"/>
              </a:rPr>
              <a:t>Direct application</a:t>
            </a:r>
            <a:endParaRPr lang="en-US" sz="1400" dirty="0">
              <a:solidFill>
                <a:srgbClr val="004B93"/>
              </a:solidFill>
              <a:latin typeface="Noto Sans" panose="020B0502040504020204" pitchFamily="34" charset="0"/>
              <a:ea typeface="Noto Sans" panose="020B0502040504020204" pitchFamily="34" charset="0"/>
            </a:endParaRPr>
          </a:p>
        </p:txBody>
      </p:sp>
      <p:pic>
        <p:nvPicPr>
          <p:cNvPr id="31" name="Picture 22" descr="Image result for a green tick">
            <a:extLst>
              <a:ext uri="{FF2B5EF4-FFF2-40B4-BE49-F238E27FC236}">
                <a16:creationId xmlns:a16="http://schemas.microsoft.com/office/drawing/2014/main" id="{682B09A5-5011-4B61-B89C-9644FDBCF3F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3185"/>
          <a:stretch/>
        </p:blipFill>
        <p:spPr bwMode="auto">
          <a:xfrm>
            <a:off x="8616305" y="5913717"/>
            <a:ext cx="536784" cy="540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6AAAA157-4E15-4BA0-A3DD-B83A3CA7BE17}"/>
              </a:ext>
            </a:extLst>
          </p:cNvPr>
          <p:cNvSpPr txBox="1"/>
          <p:nvPr/>
        </p:nvSpPr>
        <p:spPr>
          <a:xfrm>
            <a:off x="6673550" y="6012595"/>
            <a:ext cx="2013693" cy="307777"/>
          </a:xfrm>
          <a:prstGeom prst="rect">
            <a:avLst/>
          </a:prstGeom>
          <a:noFill/>
        </p:spPr>
        <p:txBody>
          <a:bodyPr wrap="none" rtlCol="0">
            <a:spAutoFit/>
          </a:bodyPr>
          <a:lstStyle/>
          <a:p>
            <a:r>
              <a:rPr lang="en-GB" sz="1400" dirty="0">
                <a:solidFill>
                  <a:srgbClr val="004B93"/>
                </a:solidFill>
                <a:latin typeface="Noto Sans" panose="020B0502040504020204" pitchFamily="34" charset="0"/>
                <a:ea typeface="Noto Sans" panose="020B0502040504020204" pitchFamily="34" charset="0"/>
              </a:rPr>
              <a:t>Broadcast application</a:t>
            </a:r>
            <a:endParaRPr lang="en-US" sz="1400" dirty="0">
              <a:solidFill>
                <a:srgbClr val="004B93"/>
              </a:solidFill>
              <a:latin typeface="Noto Sans" panose="020B0502040504020204" pitchFamily="34" charset="0"/>
              <a:ea typeface="Noto Sans" panose="020B0502040504020204" pitchFamily="34" charset="0"/>
            </a:endParaRPr>
          </a:p>
        </p:txBody>
      </p:sp>
      <p:pic>
        <p:nvPicPr>
          <p:cNvPr id="8" name="Picture 7">
            <a:extLst>
              <a:ext uri="{FF2B5EF4-FFF2-40B4-BE49-F238E27FC236}">
                <a16:creationId xmlns:a16="http://schemas.microsoft.com/office/drawing/2014/main" id="{D1D28283-6D69-4A84-8725-6FD3F7098B79}"/>
              </a:ext>
            </a:extLst>
          </p:cNvPr>
          <p:cNvPicPr>
            <a:picLocks noChangeAspect="1"/>
          </p:cNvPicPr>
          <p:nvPr/>
        </p:nvPicPr>
        <p:blipFill>
          <a:blip r:embed="rId10"/>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201000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52" y="2164528"/>
            <a:ext cx="8498316"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'Planting for Drought'</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1168951" y="3624648"/>
            <a:ext cx="8498317" cy="3035843"/>
          </a:xfrm>
        </p:spPr>
        <p:txBody>
          <a:bodyPr vert="horz" lIns="91440" tIns="45720" rIns="91440" bIns="45720" rtlCol="0">
            <a:normAutofit/>
          </a:bodyPr>
          <a:lstStyle/>
          <a:p>
            <a:pPr algn="ctr">
              <a:spcBef>
                <a:spcPts val="0"/>
              </a:spcBef>
            </a:pPr>
            <a:endParaRPr lang="en-GB" sz="700" dirty="0">
              <a:latin typeface="Noto Sans" panose="020B0502040504020204" pitchFamily="34" charset="0"/>
              <a:ea typeface="Noto Sans" panose="020B0502040504020204" pitchFamily="34" charset="0"/>
            </a:endParaRPr>
          </a:p>
          <a:p>
            <a:pPr algn="ctr">
              <a:spcBef>
                <a:spcPts val="0"/>
              </a:spcBef>
            </a:pPr>
            <a:r>
              <a:rPr lang="en-GB" sz="3200" b="1" dirty="0">
                <a:solidFill>
                  <a:srgbClr val="004B93"/>
                </a:solidFill>
                <a:latin typeface="Noto Sans" panose="020B0502040504020204" pitchFamily="34" charset="0"/>
                <a:ea typeface="Noto Sans" panose="020B0502040504020204" pitchFamily="34" charset="0"/>
              </a:rPr>
              <a:t>Session 5</a:t>
            </a:r>
          </a:p>
          <a:p>
            <a:pPr algn="ctr">
              <a:spcBef>
                <a:spcPts val="0"/>
              </a:spcBef>
            </a:pPr>
            <a:r>
              <a:rPr lang="en-GB" sz="2000" dirty="0">
                <a:solidFill>
                  <a:srgbClr val="004B93"/>
                </a:solidFill>
                <a:latin typeface="Noto Sans" panose="020B0502040504020204" pitchFamily="34" charset="0"/>
                <a:ea typeface="Noto Sans" panose="020B0502040504020204" pitchFamily="34" charset="0"/>
              </a:rPr>
              <a:t>Some practicable applications to apply &amp; reduce water consumption</a:t>
            </a:r>
          </a:p>
          <a:p>
            <a:pPr algn="ctr">
              <a:spcBef>
                <a:spcPts val="0"/>
              </a:spcBef>
            </a:pPr>
            <a:endParaRPr lang="en-GB" sz="3200" dirty="0">
              <a:solidFill>
                <a:srgbClr val="004B93"/>
              </a:solidFill>
              <a:latin typeface="Noto Sans" panose="020B0502040504020204" pitchFamily="34" charset="0"/>
              <a:ea typeface="Noto Sans" panose="020B0502040504020204" pitchFamily="34" charset="0"/>
            </a:endParaRPr>
          </a:p>
          <a:p>
            <a:pPr algn="ctr">
              <a:spcBef>
                <a:spcPts val="0"/>
              </a:spcBef>
            </a:pPr>
            <a:r>
              <a:rPr lang="en-GB" sz="3200" dirty="0">
                <a:solidFill>
                  <a:srgbClr val="004B93"/>
                </a:solidFill>
                <a:latin typeface="Noto Sans" panose="020B0502040504020204" pitchFamily="34" charset="0"/>
                <a:ea typeface="Noto Sans" panose="020B0502040504020204" pitchFamily="34" charset="0"/>
              </a:rPr>
              <a:t>It’s just about the scale </a:t>
            </a:r>
          </a:p>
          <a:p>
            <a:pPr algn="ctr">
              <a:spcBef>
                <a:spcPts val="0"/>
              </a:spcBef>
            </a:pPr>
            <a:r>
              <a:rPr lang="en-GB" sz="3200" dirty="0">
                <a:solidFill>
                  <a:srgbClr val="004B93"/>
                </a:solidFill>
                <a:latin typeface="Noto Sans" panose="020B0502040504020204" pitchFamily="34" charset="0"/>
                <a:ea typeface="Noto Sans" panose="020B0502040504020204" pitchFamily="34" charset="0"/>
              </a:rPr>
              <a:t>Case study – Nursery irrigation system</a:t>
            </a:r>
          </a:p>
          <a:p>
            <a:pPr algn="ctr">
              <a:spcBef>
                <a:spcPts val="0"/>
              </a:spcBef>
            </a:pPr>
            <a:r>
              <a:rPr lang="en-GB" sz="3200" dirty="0">
                <a:solidFill>
                  <a:srgbClr val="004B93"/>
                </a:solidFill>
                <a:latin typeface="Noto Sans" panose="020B0502040504020204" pitchFamily="34" charset="0"/>
                <a:ea typeface="Noto Sans" panose="020B0502040504020204" pitchFamily="34" charset="0"/>
              </a:rPr>
              <a:t>Applying them to your design</a:t>
            </a:r>
            <a:endParaRPr lang="en-GB" sz="3200" b="1" dirty="0">
              <a:solidFill>
                <a:srgbClr val="004B93"/>
              </a:solidFill>
              <a:latin typeface="Noto Sans" panose="020B0502040504020204" pitchFamily="34" charset="0"/>
              <a:ea typeface="Noto Sans" panose="020B0502040504020204" pitchFamily="34" charset="0"/>
            </a:endParaRPr>
          </a:p>
        </p:txBody>
      </p:sp>
      <p:pic>
        <p:nvPicPr>
          <p:cNvPr id="3" name="Picture 2">
            <a:extLst>
              <a:ext uri="{FF2B5EF4-FFF2-40B4-BE49-F238E27FC236}">
                <a16:creationId xmlns:a16="http://schemas.microsoft.com/office/drawing/2014/main" id="{79D328BB-2A0C-4FA9-A57A-F8321E4A7743}"/>
              </a:ext>
            </a:extLst>
          </p:cNvPr>
          <p:cNvPicPr>
            <a:picLocks noChangeAspect="1"/>
          </p:cNvPicPr>
          <p:nvPr/>
        </p:nvPicPr>
        <p:blipFill>
          <a:blip r:embed="rId2"/>
          <a:stretch>
            <a:fillRect/>
          </a:stretch>
        </p:blipFill>
        <p:spPr>
          <a:xfrm>
            <a:off x="4259414" y="405415"/>
            <a:ext cx="2317390" cy="1881446"/>
          </a:xfrm>
          <a:prstGeom prst="rect">
            <a:avLst/>
          </a:prstGeom>
        </p:spPr>
      </p:pic>
    </p:spTree>
    <p:extLst>
      <p:ext uri="{BB962C8B-B14F-4D97-AF65-F5344CB8AC3E}">
        <p14:creationId xmlns:p14="http://schemas.microsoft.com/office/powerpoint/2010/main" val="1389653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49" y="2609072"/>
            <a:ext cx="8378701"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'Planting for Drought'</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1168952" y="3750589"/>
            <a:ext cx="8378701" cy="2650211"/>
          </a:xfrm>
        </p:spPr>
        <p:txBody>
          <a:bodyPr vert="horz" lIns="91440" tIns="45720" rIns="91440" bIns="45720" rtlCol="0">
            <a:normAutofit lnSpcReduction="10000"/>
          </a:bodyPr>
          <a:lstStyle/>
          <a:p>
            <a:pPr algn="ctr">
              <a:lnSpc>
                <a:spcPct val="90000"/>
              </a:lnSpc>
            </a:pPr>
            <a:endParaRPr lang="en-GB" sz="700" dirty="0">
              <a:latin typeface="Noto Sans" panose="020B0502040504020204" pitchFamily="34" charset="0"/>
              <a:ea typeface="Noto Sans" panose="020B0502040504020204" pitchFamily="34" charset="0"/>
            </a:endParaRPr>
          </a:p>
          <a:p>
            <a:pPr algn="ctr">
              <a:lnSpc>
                <a:spcPct val="110000"/>
              </a:lnSpc>
              <a:spcBef>
                <a:spcPts val="0"/>
              </a:spcBef>
            </a:pPr>
            <a:r>
              <a:rPr lang="en-GB" sz="3200" b="1" dirty="0">
                <a:solidFill>
                  <a:srgbClr val="004B93"/>
                </a:solidFill>
                <a:latin typeface="Noto Sans" panose="020B0502040504020204" pitchFamily="34" charset="0"/>
                <a:ea typeface="Noto Sans" panose="020B0502040504020204" pitchFamily="34" charset="0"/>
              </a:rPr>
              <a:t>Session 6</a:t>
            </a:r>
          </a:p>
          <a:p>
            <a:pPr algn="ctr">
              <a:lnSpc>
                <a:spcPct val="110000"/>
              </a:lnSpc>
              <a:spcBef>
                <a:spcPts val="0"/>
              </a:spcBef>
            </a:pPr>
            <a:r>
              <a:rPr lang="en-GB" sz="2800" dirty="0">
                <a:solidFill>
                  <a:srgbClr val="004B93"/>
                </a:solidFill>
                <a:latin typeface="Noto Sans" panose="020B0502040504020204" pitchFamily="34" charset="0"/>
                <a:ea typeface="Noto Sans" panose="020B0502040504020204" pitchFamily="34" charset="0"/>
              </a:rPr>
              <a:t>Looking after your designs by informing our clients</a:t>
            </a:r>
          </a:p>
          <a:p>
            <a:pPr algn="ctr">
              <a:lnSpc>
                <a:spcPct val="110000"/>
              </a:lnSpc>
              <a:spcBef>
                <a:spcPts val="0"/>
              </a:spcBef>
            </a:pPr>
            <a:endParaRPr lang="en-GB" sz="1400" dirty="0">
              <a:solidFill>
                <a:srgbClr val="004B93"/>
              </a:solidFill>
              <a:latin typeface="Noto Sans" panose="020B0502040504020204" pitchFamily="34" charset="0"/>
              <a:ea typeface="Noto Sans" panose="020B0502040504020204" pitchFamily="34" charset="0"/>
            </a:endParaRPr>
          </a:p>
          <a:p>
            <a:pPr algn="ctr">
              <a:lnSpc>
                <a:spcPct val="110000"/>
              </a:lnSpc>
              <a:spcBef>
                <a:spcPts val="0"/>
              </a:spcBef>
            </a:pPr>
            <a:r>
              <a:rPr lang="en-GB" sz="1300" b="1" dirty="0">
                <a:solidFill>
                  <a:srgbClr val="004B93"/>
                </a:solidFill>
                <a:latin typeface="Noto Sans" panose="020B0502040504020204" pitchFamily="34" charset="0"/>
                <a:ea typeface="Noto Sans" panose="020B0502040504020204" pitchFamily="34" charset="0"/>
              </a:rPr>
              <a:t>A user guide to</a:t>
            </a:r>
          </a:p>
          <a:p>
            <a:pPr algn="ctr">
              <a:lnSpc>
                <a:spcPct val="110000"/>
              </a:lnSpc>
              <a:spcBef>
                <a:spcPts val="0"/>
              </a:spcBef>
            </a:pPr>
            <a:r>
              <a:rPr lang="en-GB" sz="3200" b="1" dirty="0">
                <a:solidFill>
                  <a:srgbClr val="004B93"/>
                </a:solidFill>
                <a:latin typeface="Noto Sans" panose="020B0502040504020204" pitchFamily="34" charset="0"/>
                <a:ea typeface="Noto Sans" panose="020B0502040504020204" pitchFamily="34" charset="0"/>
              </a:rPr>
              <a:t>Managing Drought </a:t>
            </a:r>
          </a:p>
          <a:p>
            <a:pPr algn="ctr">
              <a:lnSpc>
                <a:spcPct val="110000"/>
              </a:lnSpc>
              <a:spcBef>
                <a:spcPts val="0"/>
              </a:spcBef>
            </a:pPr>
            <a:r>
              <a:rPr lang="en-GB" sz="1400" b="1" dirty="0">
                <a:solidFill>
                  <a:srgbClr val="004B93"/>
                </a:solidFill>
                <a:latin typeface="Noto Sans" panose="020B0502040504020204" pitchFamily="34" charset="0"/>
                <a:ea typeface="Noto Sans" panose="020B0502040504020204" pitchFamily="34" charset="0"/>
              </a:rPr>
              <a:t>(An end-user information handout)</a:t>
            </a:r>
          </a:p>
        </p:txBody>
      </p:sp>
      <p:pic>
        <p:nvPicPr>
          <p:cNvPr id="3" name="Picture 2">
            <a:extLst>
              <a:ext uri="{FF2B5EF4-FFF2-40B4-BE49-F238E27FC236}">
                <a16:creationId xmlns:a16="http://schemas.microsoft.com/office/drawing/2014/main" id="{10A35816-4E3E-4BB5-AED8-F40F5EF381C0}"/>
              </a:ext>
            </a:extLst>
          </p:cNvPr>
          <p:cNvPicPr>
            <a:picLocks noChangeAspect="1"/>
          </p:cNvPicPr>
          <p:nvPr/>
        </p:nvPicPr>
        <p:blipFill>
          <a:blip r:embed="rId2"/>
          <a:stretch>
            <a:fillRect/>
          </a:stretch>
        </p:blipFill>
        <p:spPr>
          <a:xfrm>
            <a:off x="4095694" y="457200"/>
            <a:ext cx="2525209" cy="2050170"/>
          </a:xfrm>
          <a:prstGeom prst="rect">
            <a:avLst/>
          </a:prstGeom>
        </p:spPr>
      </p:pic>
    </p:spTree>
    <p:extLst>
      <p:ext uri="{BB962C8B-B14F-4D97-AF65-F5344CB8AC3E}">
        <p14:creationId xmlns:p14="http://schemas.microsoft.com/office/powerpoint/2010/main" val="13351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51" y="106519"/>
            <a:ext cx="8180772"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A vision of the future?</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1045754" y="4489625"/>
            <a:ext cx="8532689" cy="2374412"/>
          </a:xfrm>
        </p:spPr>
        <p:txBody>
          <a:bodyPr vert="horz" lIns="91440" tIns="45720" rIns="91440" bIns="45720" rtlCol="0">
            <a:normAutofit/>
          </a:bodyPr>
          <a:lstStyle/>
          <a:p>
            <a:pPr algn="l" fontAlgn="base">
              <a:lnSpc>
                <a:spcPct val="110000"/>
              </a:lnSpc>
              <a:spcBef>
                <a:spcPts val="0"/>
              </a:spcBef>
            </a:pPr>
            <a:r>
              <a:rPr lang="en-GB" dirty="0">
                <a:solidFill>
                  <a:srgbClr val="95C11F"/>
                </a:solidFill>
                <a:latin typeface="Noto Sans" panose="020B0502040504020204" pitchFamily="34" charset="0"/>
                <a:ea typeface="Noto Sans" panose="020B0502040504020204" pitchFamily="34" charset="0"/>
              </a:rPr>
              <a:t>Sir James Bevan was appointed chief executive of the Environment Agency - the public body responsible for protecting the environment and wildlife in England - in 2015 after a career as a diplomat.</a:t>
            </a:r>
          </a:p>
          <a:p>
            <a:pPr algn="l" fontAlgn="base">
              <a:lnSpc>
                <a:spcPct val="110000"/>
              </a:lnSpc>
              <a:spcBef>
                <a:spcPts val="0"/>
              </a:spcBef>
            </a:pPr>
            <a:r>
              <a:rPr lang="en-GB" dirty="0">
                <a:solidFill>
                  <a:srgbClr val="95C11F"/>
                </a:solidFill>
                <a:latin typeface="Noto Sans" panose="020B0502040504020204" pitchFamily="34" charset="0"/>
                <a:ea typeface="Noto Sans" panose="020B0502040504020204" pitchFamily="34" charset="0"/>
              </a:rPr>
              <a:t>He told his audience that, in around 20 to 25 years, England would reach the "jaws of death - the point at which, unless we take action to change things, we will not have enough water to supply our needs".</a:t>
            </a:r>
          </a:p>
          <a:p>
            <a:pPr algn="l" fontAlgn="base">
              <a:lnSpc>
                <a:spcPct val="110000"/>
              </a:lnSpc>
              <a:spcBef>
                <a:spcPts val="0"/>
              </a:spcBef>
            </a:pPr>
            <a:r>
              <a:rPr lang="en-GB" dirty="0">
                <a:latin typeface="Noto Sans" panose="020B0502040504020204" pitchFamily="34" charset="0"/>
                <a:ea typeface="Noto Sans" panose="020B0502040504020204" pitchFamily="34" charset="0"/>
              </a:rPr>
              <a:t>Source </a:t>
            </a:r>
            <a:r>
              <a:rPr lang="en-GB" dirty="0">
                <a:solidFill>
                  <a:srgbClr val="004B93"/>
                </a:solidFill>
                <a:latin typeface="Noto Sans" panose="020B0502040504020204" pitchFamily="34" charset="0"/>
                <a:ea typeface="Noto Sans" panose="020B0502040504020204" pitchFamily="34" charset="0"/>
                <a:hlinkClick r:id="rId2">
                  <a:extLst>
                    <a:ext uri="{A12FA001-AC4F-418D-AE19-62706E023703}">
                      <ahyp:hlinkClr xmlns:ahyp="http://schemas.microsoft.com/office/drawing/2018/hyperlinkcolor" val="tx"/>
                    </a:ext>
                  </a:extLst>
                </a:hlinkClick>
              </a:rPr>
              <a:t>https://www.bbc.co.uk/news/uk-47620228</a:t>
            </a:r>
            <a:r>
              <a:rPr lang="en-GB" dirty="0">
                <a:solidFill>
                  <a:srgbClr val="002060"/>
                </a:solidFill>
                <a:latin typeface="Noto Sans" panose="020B0502040504020204" pitchFamily="34" charset="0"/>
                <a:ea typeface="Noto Sans" panose="020B0502040504020204" pitchFamily="34" charset="0"/>
              </a:rPr>
              <a:t>   </a:t>
            </a:r>
            <a:r>
              <a:rPr lang="en-GB" dirty="0">
                <a:latin typeface="Noto Sans" panose="020B0502040504020204" pitchFamily="34" charset="0"/>
                <a:ea typeface="Noto Sans" panose="020B0502040504020204" pitchFamily="34" charset="0"/>
              </a:rPr>
              <a:t>March 2019</a:t>
            </a:r>
          </a:p>
          <a:p>
            <a:pPr algn="l" fontAlgn="base"/>
            <a:endParaRPr lang="en-GB" dirty="0">
              <a:latin typeface="Noto Sans" panose="020B0502040504020204" pitchFamily="34" charset="0"/>
              <a:ea typeface="Noto Sans" panose="020B0502040504020204" pitchFamily="34" charset="0"/>
            </a:endParaRPr>
          </a:p>
          <a:p>
            <a:pPr algn="l">
              <a:lnSpc>
                <a:spcPct val="90000"/>
              </a:lnSpc>
            </a:pPr>
            <a:endParaRPr lang="en-US" sz="700" dirty="0">
              <a:latin typeface="Noto Sans" panose="020B0502040504020204" pitchFamily="34" charset="0"/>
              <a:ea typeface="Noto Sans" panose="020B0502040504020204" pitchFamily="34" charset="0"/>
            </a:endParaRPr>
          </a:p>
        </p:txBody>
      </p:sp>
      <p:pic>
        <p:nvPicPr>
          <p:cNvPr id="8" name="Picture 7" descr="Low water levels in Wayoh Reservoir at Edgworth near Bolton">
            <a:extLst>
              <a:ext uri="{FF2B5EF4-FFF2-40B4-BE49-F238E27FC236}">
                <a16:creationId xmlns:a16="http://schemas.microsoft.com/office/drawing/2014/main" id="{89438030-FE19-4CCF-A5CB-55AFDADF0D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45201" y="941512"/>
            <a:ext cx="3805658" cy="2374412"/>
          </a:xfrm>
          <a:prstGeom prst="rect">
            <a:avLst/>
          </a:prstGeom>
          <a:noFill/>
          <a:ln>
            <a:noFill/>
          </a:ln>
        </p:spPr>
      </p:pic>
      <p:sp>
        <p:nvSpPr>
          <p:cNvPr id="13" name="Subtitle 2">
            <a:extLst>
              <a:ext uri="{FF2B5EF4-FFF2-40B4-BE49-F238E27FC236}">
                <a16:creationId xmlns:a16="http://schemas.microsoft.com/office/drawing/2014/main" id="{1CD0D63A-DAA3-447C-9096-CA1E05F5EDBB}"/>
              </a:ext>
            </a:extLst>
          </p:cNvPr>
          <p:cNvSpPr txBox="1">
            <a:spLocks/>
          </p:cNvSpPr>
          <p:nvPr/>
        </p:nvSpPr>
        <p:spPr>
          <a:xfrm>
            <a:off x="1168952" y="1029669"/>
            <a:ext cx="8286293" cy="72478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fontAlgn="base"/>
            <a:r>
              <a:rPr lang="en-GB" b="1" dirty="0">
                <a:solidFill>
                  <a:srgbClr val="004B93"/>
                </a:solidFill>
                <a:latin typeface="Noto Sans" panose="020B0502040504020204" pitchFamily="34" charset="0"/>
                <a:ea typeface="Noto Sans" panose="020B0502040504020204" pitchFamily="34" charset="0"/>
              </a:rPr>
              <a:t>Within 25 years England will not have enough water to meet demand, the head of the Environment Agency is warning:</a:t>
            </a:r>
            <a:endParaRPr lang="en-GB" dirty="0">
              <a:solidFill>
                <a:srgbClr val="004B93"/>
              </a:solidFill>
              <a:latin typeface="Noto Sans" panose="020B0502040504020204" pitchFamily="34" charset="0"/>
              <a:ea typeface="Noto Sans" panose="020B0502040504020204" pitchFamily="34" charset="0"/>
            </a:endParaRPr>
          </a:p>
          <a:p>
            <a:pPr algn="l">
              <a:lnSpc>
                <a:spcPct val="90000"/>
              </a:lnSpc>
            </a:pPr>
            <a:endParaRPr lang="en-US" sz="700" dirty="0">
              <a:latin typeface="Noto Sans" panose="020B0502040504020204" pitchFamily="34" charset="0"/>
              <a:ea typeface="Noto Sans" panose="020B0502040504020204" pitchFamily="34" charset="0"/>
            </a:endParaRPr>
          </a:p>
        </p:txBody>
      </p:sp>
      <p:sp>
        <p:nvSpPr>
          <p:cNvPr id="4" name="TextBox 3">
            <a:extLst>
              <a:ext uri="{FF2B5EF4-FFF2-40B4-BE49-F238E27FC236}">
                <a16:creationId xmlns:a16="http://schemas.microsoft.com/office/drawing/2014/main" id="{9CBBB041-E628-47C3-B788-3B69EA3E7F11}"/>
              </a:ext>
            </a:extLst>
          </p:cNvPr>
          <p:cNvSpPr txBox="1"/>
          <p:nvPr/>
        </p:nvSpPr>
        <p:spPr>
          <a:xfrm>
            <a:off x="1045755" y="1662278"/>
            <a:ext cx="4498310" cy="2585323"/>
          </a:xfrm>
          <a:prstGeom prst="rect">
            <a:avLst/>
          </a:prstGeom>
          <a:noFill/>
        </p:spPr>
        <p:txBody>
          <a:bodyPr wrap="square" rtlCol="0">
            <a:spAutoFit/>
          </a:bodyPr>
          <a:lstStyle/>
          <a:p>
            <a:pPr fontAlgn="base"/>
            <a:r>
              <a:rPr lang="en-GB" dirty="0">
                <a:solidFill>
                  <a:srgbClr val="95C11F"/>
                </a:solidFill>
                <a:latin typeface="Noto Sans" panose="020B0502040504020204" pitchFamily="34" charset="0"/>
                <a:ea typeface="Noto Sans" panose="020B0502040504020204" pitchFamily="34" charset="0"/>
              </a:rPr>
              <a:t>The impact of climate change, combined with population growth, means the country is facing an "existential threat", Sir James Bevan told the Waterwise Conference in London.</a:t>
            </a:r>
          </a:p>
          <a:p>
            <a:pPr fontAlgn="base"/>
            <a:endParaRPr lang="en-GB" b="1" dirty="0">
              <a:solidFill>
                <a:srgbClr val="004B93"/>
              </a:solidFill>
              <a:latin typeface="Noto Sans" panose="020B0502040504020204" pitchFamily="34" charset="0"/>
              <a:ea typeface="Noto Sans" panose="020B0502040504020204" pitchFamily="34" charset="0"/>
            </a:endParaRPr>
          </a:p>
          <a:p>
            <a:pPr fontAlgn="base"/>
            <a:r>
              <a:rPr lang="en-GB" b="1" dirty="0">
                <a:solidFill>
                  <a:srgbClr val="004B93"/>
                </a:solidFill>
                <a:latin typeface="Noto Sans" panose="020B0502040504020204" pitchFamily="34" charset="0"/>
                <a:ea typeface="Noto Sans" panose="020B0502040504020204" pitchFamily="34" charset="0"/>
              </a:rPr>
              <a:t>"We all need to use less water and use it more efficiently," he said.</a:t>
            </a:r>
            <a:endParaRPr lang="en-GB" dirty="0">
              <a:solidFill>
                <a:srgbClr val="004B93"/>
              </a:solidFill>
            </a:endParaRPr>
          </a:p>
        </p:txBody>
      </p:sp>
      <p:pic>
        <p:nvPicPr>
          <p:cNvPr id="3" name="Picture 2">
            <a:extLst>
              <a:ext uri="{FF2B5EF4-FFF2-40B4-BE49-F238E27FC236}">
                <a16:creationId xmlns:a16="http://schemas.microsoft.com/office/drawing/2014/main" id="{23607916-5375-48A1-933D-D560E340F515}"/>
              </a:ext>
            </a:extLst>
          </p:cNvPr>
          <p:cNvPicPr>
            <a:picLocks noChangeAspect="1"/>
          </p:cNvPicPr>
          <p:nvPr/>
        </p:nvPicPr>
        <p:blipFill>
          <a:blip r:embed="rId4"/>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3760012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51" y="2609072"/>
            <a:ext cx="8320256"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'Planting for Drought'</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1168952" y="3750589"/>
            <a:ext cx="8320256" cy="3064542"/>
          </a:xfrm>
        </p:spPr>
        <p:txBody>
          <a:bodyPr vert="horz" lIns="91440" tIns="45720" rIns="91440" bIns="45720" rtlCol="0">
            <a:normAutofit/>
          </a:bodyPr>
          <a:lstStyle/>
          <a:p>
            <a:pPr algn="ctr">
              <a:lnSpc>
                <a:spcPct val="90000"/>
              </a:lnSpc>
            </a:pPr>
            <a:endParaRPr lang="en-GB" sz="700" dirty="0">
              <a:latin typeface="Noto Sans" panose="020B0502040504020204" pitchFamily="34" charset="0"/>
              <a:ea typeface="Noto Sans" panose="020B0502040504020204" pitchFamily="34" charset="0"/>
            </a:endParaRPr>
          </a:p>
          <a:p>
            <a:pPr algn="ctr">
              <a:lnSpc>
                <a:spcPct val="90000"/>
              </a:lnSpc>
            </a:pPr>
            <a:r>
              <a:rPr lang="en-GB" sz="3200" b="1" dirty="0">
                <a:solidFill>
                  <a:srgbClr val="004B93"/>
                </a:solidFill>
                <a:latin typeface="Noto Sans" panose="020B0502040504020204" pitchFamily="34" charset="0"/>
                <a:ea typeface="Noto Sans" panose="020B0502040504020204" pitchFamily="34" charset="0"/>
              </a:rPr>
              <a:t>Session 7</a:t>
            </a:r>
          </a:p>
          <a:p>
            <a:pPr algn="ctr">
              <a:lnSpc>
                <a:spcPct val="90000"/>
              </a:lnSpc>
            </a:pPr>
            <a:endParaRPr lang="en-GB" sz="1000" b="1" dirty="0">
              <a:solidFill>
                <a:srgbClr val="004B93"/>
              </a:solidFill>
              <a:latin typeface="Noto Sans" panose="020B0502040504020204" pitchFamily="34" charset="0"/>
              <a:ea typeface="Noto Sans" panose="020B0502040504020204" pitchFamily="34" charset="0"/>
            </a:endParaRPr>
          </a:p>
          <a:p>
            <a:pPr algn="ctr">
              <a:lnSpc>
                <a:spcPct val="90000"/>
              </a:lnSpc>
            </a:pPr>
            <a:r>
              <a:rPr lang="en-GB" sz="4400" b="1" dirty="0">
                <a:solidFill>
                  <a:srgbClr val="004B93"/>
                </a:solidFill>
                <a:latin typeface="Noto Sans" panose="020B0502040504020204" pitchFamily="34" charset="0"/>
                <a:ea typeface="Noto Sans" panose="020B0502040504020204" pitchFamily="34" charset="0"/>
              </a:rPr>
              <a:t>Review</a:t>
            </a:r>
          </a:p>
          <a:p>
            <a:pPr algn="ctr">
              <a:lnSpc>
                <a:spcPct val="90000"/>
              </a:lnSpc>
            </a:pPr>
            <a:r>
              <a:rPr lang="en-GB" sz="1500" b="1" dirty="0">
                <a:solidFill>
                  <a:srgbClr val="004B93"/>
                </a:solidFill>
                <a:latin typeface="Noto Sans" panose="020B0502040504020204" pitchFamily="34" charset="0"/>
                <a:ea typeface="Noto Sans" panose="020B0502040504020204" pitchFamily="34" charset="0"/>
              </a:rPr>
              <a:t>and</a:t>
            </a:r>
          </a:p>
          <a:p>
            <a:pPr algn="ctr">
              <a:lnSpc>
                <a:spcPct val="90000"/>
              </a:lnSpc>
            </a:pPr>
            <a:r>
              <a:rPr lang="en-GB" sz="4400" b="1" dirty="0">
                <a:solidFill>
                  <a:srgbClr val="004B93"/>
                </a:solidFill>
                <a:latin typeface="Noto Sans" panose="020B0502040504020204" pitchFamily="34" charset="0"/>
                <a:ea typeface="Noto Sans" panose="020B0502040504020204" pitchFamily="34" charset="0"/>
              </a:rPr>
              <a:t>Q&amp;A</a:t>
            </a:r>
          </a:p>
        </p:txBody>
      </p:sp>
      <p:pic>
        <p:nvPicPr>
          <p:cNvPr id="3" name="Picture 2">
            <a:extLst>
              <a:ext uri="{FF2B5EF4-FFF2-40B4-BE49-F238E27FC236}">
                <a16:creationId xmlns:a16="http://schemas.microsoft.com/office/drawing/2014/main" id="{E8AF7DA4-8F1E-4DE9-9B12-CCB69D0ACC16}"/>
              </a:ext>
            </a:extLst>
          </p:cNvPr>
          <p:cNvPicPr>
            <a:picLocks noChangeAspect="1"/>
          </p:cNvPicPr>
          <p:nvPr/>
        </p:nvPicPr>
        <p:blipFill>
          <a:blip r:embed="rId2"/>
          <a:stretch>
            <a:fillRect/>
          </a:stretch>
        </p:blipFill>
        <p:spPr>
          <a:xfrm>
            <a:off x="3950952" y="371321"/>
            <a:ext cx="2756254" cy="2237751"/>
          </a:xfrm>
          <a:prstGeom prst="rect">
            <a:avLst/>
          </a:prstGeom>
        </p:spPr>
      </p:pic>
    </p:spTree>
    <p:extLst>
      <p:ext uri="{BB962C8B-B14F-4D97-AF65-F5344CB8AC3E}">
        <p14:creationId xmlns:p14="http://schemas.microsoft.com/office/powerpoint/2010/main" val="244016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What is happening? Sun hours+</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graphicFrame>
        <p:nvGraphicFramePr>
          <p:cNvPr id="16" name="Table 15">
            <a:extLst>
              <a:ext uri="{FF2B5EF4-FFF2-40B4-BE49-F238E27FC236}">
                <a16:creationId xmlns:a16="http://schemas.microsoft.com/office/drawing/2014/main" id="{5951163E-701F-4995-A18F-F0876BC12C16}"/>
              </a:ext>
            </a:extLst>
          </p:cNvPr>
          <p:cNvGraphicFramePr>
            <a:graphicFrameLocks noGrp="1"/>
          </p:cNvGraphicFramePr>
          <p:nvPr>
            <p:extLst>
              <p:ext uri="{D42A27DB-BD31-4B8C-83A1-F6EECF244321}">
                <p14:modId xmlns:p14="http://schemas.microsoft.com/office/powerpoint/2010/main" val="1772612894"/>
              </p:ext>
            </p:extLst>
          </p:nvPr>
        </p:nvGraphicFramePr>
        <p:xfrm>
          <a:off x="1315464" y="1255348"/>
          <a:ext cx="7766935" cy="5068470"/>
        </p:xfrm>
        <a:graphic>
          <a:graphicData uri="http://schemas.openxmlformats.org/drawingml/2006/table">
            <a:tbl>
              <a:tblPr/>
              <a:tblGrid>
                <a:gridCol w="1022726">
                  <a:extLst>
                    <a:ext uri="{9D8B030D-6E8A-4147-A177-3AD203B41FA5}">
                      <a16:colId xmlns:a16="http://schemas.microsoft.com/office/drawing/2014/main" val="2726005433"/>
                    </a:ext>
                  </a:extLst>
                </a:gridCol>
                <a:gridCol w="1013079">
                  <a:extLst>
                    <a:ext uri="{9D8B030D-6E8A-4147-A177-3AD203B41FA5}">
                      <a16:colId xmlns:a16="http://schemas.microsoft.com/office/drawing/2014/main" val="503563328"/>
                    </a:ext>
                  </a:extLst>
                </a:gridCol>
                <a:gridCol w="1013079">
                  <a:extLst>
                    <a:ext uri="{9D8B030D-6E8A-4147-A177-3AD203B41FA5}">
                      <a16:colId xmlns:a16="http://schemas.microsoft.com/office/drawing/2014/main" val="1771770652"/>
                    </a:ext>
                  </a:extLst>
                </a:gridCol>
                <a:gridCol w="1013079">
                  <a:extLst>
                    <a:ext uri="{9D8B030D-6E8A-4147-A177-3AD203B41FA5}">
                      <a16:colId xmlns:a16="http://schemas.microsoft.com/office/drawing/2014/main" val="2326640545"/>
                    </a:ext>
                  </a:extLst>
                </a:gridCol>
                <a:gridCol w="926243">
                  <a:extLst>
                    <a:ext uri="{9D8B030D-6E8A-4147-A177-3AD203B41FA5}">
                      <a16:colId xmlns:a16="http://schemas.microsoft.com/office/drawing/2014/main" val="3681102600"/>
                    </a:ext>
                  </a:extLst>
                </a:gridCol>
                <a:gridCol w="926243">
                  <a:extLst>
                    <a:ext uri="{9D8B030D-6E8A-4147-A177-3AD203B41FA5}">
                      <a16:colId xmlns:a16="http://schemas.microsoft.com/office/drawing/2014/main" val="2126755887"/>
                    </a:ext>
                  </a:extLst>
                </a:gridCol>
                <a:gridCol w="926243">
                  <a:extLst>
                    <a:ext uri="{9D8B030D-6E8A-4147-A177-3AD203B41FA5}">
                      <a16:colId xmlns:a16="http://schemas.microsoft.com/office/drawing/2014/main" val="3873092365"/>
                    </a:ext>
                  </a:extLst>
                </a:gridCol>
                <a:gridCol w="926243">
                  <a:extLst>
                    <a:ext uri="{9D8B030D-6E8A-4147-A177-3AD203B41FA5}">
                      <a16:colId xmlns:a16="http://schemas.microsoft.com/office/drawing/2014/main" val="2717763273"/>
                    </a:ext>
                  </a:extLst>
                </a:gridCol>
              </a:tblGrid>
              <a:tr h="299378">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en-GB" sz="1600" b="1" i="0" u="none" strike="noStrike" dirty="0">
                          <a:solidFill>
                            <a:schemeClr val="bg1"/>
                          </a:solidFill>
                          <a:effectLst/>
                          <a:latin typeface="Noto Sans" panose="020B0502040504020204" pitchFamily="34" charset="0"/>
                          <a:ea typeface="Noto Sans" panose="020B0502040504020204" pitchFamily="34" charset="0"/>
                        </a:rPr>
                        <a:t>Eastbourne weather station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60395273"/>
                  </a:ext>
                </a:extLst>
              </a:tr>
              <a:tr h="299378">
                <a:tc>
                  <a:txBody>
                    <a:bodyPr/>
                    <a:lstStyle/>
                    <a:p>
                      <a:pPr algn="ctr" fontAlgn="ctr"/>
                      <a:endParaRPr lang="en-GB" sz="10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en-GB" sz="1600" b="1" i="0" u="none" strike="noStrike" dirty="0">
                          <a:solidFill>
                            <a:schemeClr val="bg1"/>
                          </a:solidFill>
                          <a:effectLst/>
                          <a:latin typeface="Noto Sans" panose="020B0502040504020204" pitchFamily="34" charset="0"/>
                          <a:ea typeface="Noto Sans" panose="020B0502040504020204" pitchFamily="34" charset="0"/>
                        </a:rPr>
                        <a:t>Sun hours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39911023"/>
                  </a:ext>
                </a:extLst>
              </a:tr>
              <a:tr h="299378">
                <a:tc>
                  <a:txBody>
                    <a:bodyPr/>
                    <a:lstStyle/>
                    <a:p>
                      <a:pPr algn="ctr" fontAlgn="ctr"/>
                      <a:endParaRPr lang="en-GB" sz="10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Noto Sans" panose="020B0502040504020204" pitchFamily="34" charset="0"/>
                          <a:ea typeface="Noto Sans" panose="020B0502040504020204" pitchFamily="34" charset="0"/>
                        </a:rPr>
                        <a:t>1960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000" b="0" i="0" u="none" strike="noStrike">
                          <a:solidFill>
                            <a:srgbClr val="000000"/>
                          </a:solidFill>
                          <a:effectLst/>
                          <a:latin typeface="Noto Sans" panose="020B0502040504020204" pitchFamily="34" charset="0"/>
                          <a:ea typeface="Noto Sans" panose="020B0502040504020204" pitchFamily="34" charset="0"/>
                        </a:rPr>
                        <a:t>1970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000" b="0" i="0" u="none" strike="noStrike">
                          <a:solidFill>
                            <a:srgbClr val="000000"/>
                          </a:solidFill>
                          <a:effectLst/>
                          <a:latin typeface="Noto Sans" panose="020B0502040504020204" pitchFamily="34" charset="0"/>
                          <a:ea typeface="Noto Sans" panose="020B0502040504020204" pitchFamily="34" charset="0"/>
                        </a:rPr>
                        <a:t>1980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Average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115332429"/>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January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65.7.0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FFFFFF"/>
                          </a:solidFill>
                          <a:effectLst/>
                          <a:latin typeface="Noto Sans" panose="020B0502040504020204" pitchFamily="34" charset="0"/>
                          <a:ea typeface="Noto Sans" panose="020B0502040504020204" pitchFamily="34" charset="0"/>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61.90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855467566"/>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February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94.03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477054463"/>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March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144.8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116.68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542096662"/>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138.8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193.4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183.20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9532620"/>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May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204.4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242.3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270.5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235.13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31438753"/>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June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257.3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309.5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241.2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248.98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274716892"/>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July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195.3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232.9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194.9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332.6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229.68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235450643"/>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August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225.7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222.0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217.13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33618309"/>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September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195.3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193.1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151.42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773296987"/>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October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122.1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128.5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124.33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615493468"/>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November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70.37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378473869"/>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December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56.75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05112080"/>
                  </a:ext>
                </a:extLst>
              </a:tr>
              <a:tr h="278422">
                <a:tc>
                  <a:txBody>
                    <a:bodyPr/>
                    <a:lstStyle/>
                    <a:p>
                      <a:pPr algn="l" fontAlgn="ctr"/>
                      <a:endParaRPr lang="en-GB" sz="10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348433"/>
                  </a:ext>
                </a:extLst>
              </a:tr>
              <a:tr h="299378">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1730.1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1917.7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1761.6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1720.7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1548.2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2059.4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1789.62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558837765"/>
                  </a:ext>
                </a:extLst>
              </a:tr>
            </a:tbl>
          </a:graphicData>
        </a:graphic>
      </p:graphicFrame>
      <p:sp>
        <p:nvSpPr>
          <p:cNvPr id="18" name="Rectangle 17">
            <a:extLst>
              <a:ext uri="{FF2B5EF4-FFF2-40B4-BE49-F238E27FC236}">
                <a16:creationId xmlns:a16="http://schemas.microsoft.com/office/drawing/2014/main" id="{7F305F57-32EA-40B8-AEAA-E6C939616FA0}"/>
              </a:ext>
            </a:extLst>
          </p:cNvPr>
          <p:cNvSpPr/>
          <p:nvPr/>
        </p:nvSpPr>
        <p:spPr>
          <a:xfrm>
            <a:off x="1315464" y="6392342"/>
            <a:ext cx="6096000" cy="230832"/>
          </a:xfrm>
          <a:prstGeom prst="rect">
            <a:avLst/>
          </a:prstGeom>
        </p:spPr>
        <p:txBody>
          <a:bodyPr>
            <a:spAutoFit/>
          </a:bodyPr>
          <a:lstStyle/>
          <a:p>
            <a:r>
              <a:rPr lang="en-GB" sz="900" dirty="0">
                <a:latin typeface="Noto Sans" panose="020B0502040504020204" pitchFamily="34" charset="0"/>
                <a:ea typeface="Noto Sans" panose="020B0502040504020204" pitchFamily="34" charset="0"/>
              </a:rPr>
              <a:t>https://www.metoffice.gov.uk/pub/data/weather/uk/climate/stationdata/eastbournedata.txt</a:t>
            </a:r>
          </a:p>
        </p:txBody>
      </p:sp>
      <p:pic>
        <p:nvPicPr>
          <p:cNvPr id="3" name="Picture 2">
            <a:extLst>
              <a:ext uri="{FF2B5EF4-FFF2-40B4-BE49-F238E27FC236}">
                <a16:creationId xmlns:a16="http://schemas.microsoft.com/office/drawing/2014/main" id="{A7D1F481-A212-4C67-8B45-D4F4CBE68742}"/>
              </a:ext>
            </a:extLst>
          </p:cNvPr>
          <p:cNvPicPr>
            <a:picLocks noChangeAspect="1"/>
          </p:cNvPicPr>
          <p:nvPr/>
        </p:nvPicPr>
        <p:blipFill>
          <a:blip r:embed="rId2"/>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335220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What is happening? Rainfall-</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graphicFrame>
        <p:nvGraphicFramePr>
          <p:cNvPr id="5" name="Table 4">
            <a:extLst>
              <a:ext uri="{FF2B5EF4-FFF2-40B4-BE49-F238E27FC236}">
                <a16:creationId xmlns:a16="http://schemas.microsoft.com/office/drawing/2014/main" id="{A90C9F77-9E97-441B-865F-64801245EADE}"/>
              </a:ext>
            </a:extLst>
          </p:cNvPr>
          <p:cNvGraphicFramePr>
            <a:graphicFrameLocks noGrp="1"/>
          </p:cNvGraphicFramePr>
          <p:nvPr>
            <p:extLst>
              <p:ext uri="{D42A27DB-BD31-4B8C-83A1-F6EECF244321}">
                <p14:modId xmlns:p14="http://schemas.microsoft.com/office/powerpoint/2010/main" val="3115510039"/>
              </p:ext>
            </p:extLst>
          </p:nvPr>
        </p:nvGraphicFramePr>
        <p:xfrm>
          <a:off x="1326097" y="1348091"/>
          <a:ext cx="7860431" cy="4893227"/>
        </p:xfrm>
        <a:graphic>
          <a:graphicData uri="http://schemas.openxmlformats.org/drawingml/2006/table">
            <a:tbl>
              <a:tblPr/>
              <a:tblGrid>
                <a:gridCol w="1035037">
                  <a:extLst>
                    <a:ext uri="{9D8B030D-6E8A-4147-A177-3AD203B41FA5}">
                      <a16:colId xmlns:a16="http://schemas.microsoft.com/office/drawing/2014/main" val="2383961070"/>
                    </a:ext>
                  </a:extLst>
                </a:gridCol>
                <a:gridCol w="1025274">
                  <a:extLst>
                    <a:ext uri="{9D8B030D-6E8A-4147-A177-3AD203B41FA5}">
                      <a16:colId xmlns:a16="http://schemas.microsoft.com/office/drawing/2014/main" val="619523654"/>
                    </a:ext>
                  </a:extLst>
                </a:gridCol>
                <a:gridCol w="1025274">
                  <a:extLst>
                    <a:ext uri="{9D8B030D-6E8A-4147-A177-3AD203B41FA5}">
                      <a16:colId xmlns:a16="http://schemas.microsoft.com/office/drawing/2014/main" val="1632048484"/>
                    </a:ext>
                  </a:extLst>
                </a:gridCol>
                <a:gridCol w="1025274">
                  <a:extLst>
                    <a:ext uri="{9D8B030D-6E8A-4147-A177-3AD203B41FA5}">
                      <a16:colId xmlns:a16="http://schemas.microsoft.com/office/drawing/2014/main" val="1121190177"/>
                    </a:ext>
                  </a:extLst>
                </a:gridCol>
                <a:gridCol w="937393">
                  <a:extLst>
                    <a:ext uri="{9D8B030D-6E8A-4147-A177-3AD203B41FA5}">
                      <a16:colId xmlns:a16="http://schemas.microsoft.com/office/drawing/2014/main" val="2871673251"/>
                    </a:ext>
                  </a:extLst>
                </a:gridCol>
                <a:gridCol w="937393">
                  <a:extLst>
                    <a:ext uri="{9D8B030D-6E8A-4147-A177-3AD203B41FA5}">
                      <a16:colId xmlns:a16="http://schemas.microsoft.com/office/drawing/2014/main" val="1843957355"/>
                    </a:ext>
                  </a:extLst>
                </a:gridCol>
                <a:gridCol w="937393">
                  <a:extLst>
                    <a:ext uri="{9D8B030D-6E8A-4147-A177-3AD203B41FA5}">
                      <a16:colId xmlns:a16="http://schemas.microsoft.com/office/drawing/2014/main" val="3300154790"/>
                    </a:ext>
                  </a:extLst>
                </a:gridCol>
                <a:gridCol w="937393">
                  <a:extLst>
                    <a:ext uri="{9D8B030D-6E8A-4147-A177-3AD203B41FA5}">
                      <a16:colId xmlns:a16="http://schemas.microsoft.com/office/drawing/2014/main" val="235767611"/>
                    </a:ext>
                  </a:extLst>
                </a:gridCol>
              </a:tblGrid>
              <a:tr h="289027">
                <a:tc>
                  <a:txBody>
                    <a:bodyPr/>
                    <a:lstStyle/>
                    <a:p>
                      <a:pPr algn="ctr" fontAlgn="ctr"/>
                      <a:endParaRPr lang="en-GB" sz="1000" b="0" i="0" u="none" strike="noStrike" dirty="0">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en-GB" sz="1600" b="1" i="0" u="none" strike="noStrike" dirty="0">
                          <a:solidFill>
                            <a:schemeClr val="bg1"/>
                          </a:solidFill>
                          <a:effectLst/>
                          <a:latin typeface="Noto Sans" panose="020B0502040504020204" pitchFamily="34" charset="0"/>
                          <a:ea typeface="Noto Sans" panose="020B0502040504020204" pitchFamily="34" charset="0"/>
                        </a:rPr>
                        <a:t>Eastbourne weather station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93078968"/>
                  </a:ext>
                </a:extLst>
              </a:tr>
              <a:tr h="289027">
                <a:tc>
                  <a:txBody>
                    <a:bodyPr/>
                    <a:lstStyle/>
                    <a:p>
                      <a:pPr algn="ctr" fontAlgn="ctr"/>
                      <a:endParaRPr lang="en-GB" sz="10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en-GB" sz="1600" b="1" i="0" u="none" strike="noStrike" dirty="0">
                          <a:solidFill>
                            <a:schemeClr val="bg1"/>
                          </a:solidFill>
                          <a:effectLst/>
                          <a:latin typeface="Noto Sans" panose="020B0502040504020204" pitchFamily="34" charset="0"/>
                          <a:ea typeface="Noto Sans" panose="020B0502040504020204" pitchFamily="34" charset="0"/>
                        </a:rPr>
                        <a:t>Rainfall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14697502"/>
                  </a:ext>
                </a:extLst>
              </a:tr>
              <a:tr h="289027">
                <a:tc>
                  <a:txBody>
                    <a:bodyPr/>
                    <a:lstStyle/>
                    <a:p>
                      <a:pPr algn="ctr" fontAlgn="ctr"/>
                      <a:endParaRPr lang="en-GB" sz="10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Noto Sans" panose="020B0502040504020204" pitchFamily="34" charset="0"/>
                          <a:ea typeface="Noto Sans" panose="020B0502040504020204" pitchFamily="34" charset="0"/>
                        </a:rPr>
                        <a:t>1960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000" b="0" i="0" u="none" strike="noStrike">
                          <a:solidFill>
                            <a:srgbClr val="000000"/>
                          </a:solidFill>
                          <a:effectLst/>
                          <a:latin typeface="Noto Sans" panose="020B0502040504020204" pitchFamily="34" charset="0"/>
                          <a:ea typeface="Noto Sans" panose="020B0502040504020204" pitchFamily="34" charset="0"/>
                        </a:rPr>
                        <a:t>1970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000" b="0" i="0" u="none" strike="noStrike">
                          <a:solidFill>
                            <a:srgbClr val="000000"/>
                          </a:solidFill>
                          <a:effectLst/>
                          <a:latin typeface="Noto Sans" panose="020B0502040504020204" pitchFamily="34" charset="0"/>
                          <a:ea typeface="Noto Sans" panose="020B0502040504020204" pitchFamily="34" charset="0"/>
                        </a:rPr>
                        <a:t>1980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Average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690505370"/>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January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103.82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251715145"/>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February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49.0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58.10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72460188"/>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March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62.28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05623352"/>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37.60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545278212"/>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May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47.28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88966089"/>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June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49.58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59934238"/>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July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64.78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594248501"/>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August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83.53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263074271"/>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September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48.6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chemeClr val="tx1"/>
                          </a:solidFill>
                          <a:effectLst/>
                          <a:latin typeface="Noto Sans" panose="020B0502040504020204" pitchFamily="34" charset="0"/>
                          <a:ea typeface="Noto Sans" panose="020B0502040504020204" pitchFamily="34" charset="0"/>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85.1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61.93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39205226"/>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October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70.62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643128112"/>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November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124.88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26580644"/>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December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130.5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83.25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108932154"/>
                  </a:ext>
                </a:extLst>
              </a:tr>
              <a:tr h="268795">
                <a:tc>
                  <a:txBody>
                    <a:bodyPr/>
                    <a:lstStyle/>
                    <a:p>
                      <a:pPr algn="l" fontAlgn="ctr"/>
                      <a:endParaRPr lang="en-GB" sz="10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386948"/>
                  </a:ext>
                </a:extLst>
              </a:tr>
              <a:tr h="289027">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1179.4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905.6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952.4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575.0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648.0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chemeClr val="tx1"/>
                          </a:solidFill>
                          <a:effectLst/>
                          <a:latin typeface="Noto Sans" panose="020B0502040504020204" pitchFamily="34" charset="0"/>
                          <a:ea typeface="Noto Sans" panose="020B0502040504020204" pitchFamily="34" charset="0"/>
                        </a:rPr>
                        <a:t>825.6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847.67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284798308"/>
                  </a:ext>
                </a:extLst>
              </a:tr>
            </a:tbl>
          </a:graphicData>
        </a:graphic>
      </p:graphicFrame>
      <p:sp>
        <p:nvSpPr>
          <p:cNvPr id="6" name="Rectangle 5">
            <a:extLst>
              <a:ext uri="{FF2B5EF4-FFF2-40B4-BE49-F238E27FC236}">
                <a16:creationId xmlns:a16="http://schemas.microsoft.com/office/drawing/2014/main" id="{7DFF983A-B611-47A0-B920-5F1D2214400A}"/>
              </a:ext>
            </a:extLst>
          </p:cNvPr>
          <p:cNvSpPr/>
          <p:nvPr/>
        </p:nvSpPr>
        <p:spPr>
          <a:xfrm>
            <a:off x="1357996" y="6307278"/>
            <a:ext cx="6096000" cy="230832"/>
          </a:xfrm>
          <a:prstGeom prst="rect">
            <a:avLst/>
          </a:prstGeom>
        </p:spPr>
        <p:txBody>
          <a:bodyPr>
            <a:spAutoFit/>
          </a:bodyPr>
          <a:lstStyle/>
          <a:p>
            <a:r>
              <a:rPr lang="en-GB" sz="900" dirty="0">
                <a:latin typeface="Noto Sans" panose="020B0502040504020204" pitchFamily="34" charset="0"/>
                <a:ea typeface="Noto Sans" panose="020B0502040504020204" pitchFamily="34" charset="0"/>
              </a:rPr>
              <a:t>https://www.metoffice.gov.uk/pub/data/weather/uk/climate/stationdata/eastbournedata.txt</a:t>
            </a:r>
          </a:p>
        </p:txBody>
      </p:sp>
      <p:pic>
        <p:nvPicPr>
          <p:cNvPr id="3" name="Picture 2">
            <a:extLst>
              <a:ext uri="{FF2B5EF4-FFF2-40B4-BE49-F238E27FC236}">
                <a16:creationId xmlns:a16="http://schemas.microsoft.com/office/drawing/2014/main" id="{CC27E6B1-7396-47D8-969D-92E2CA884769}"/>
              </a:ext>
            </a:extLst>
          </p:cNvPr>
          <p:cNvPicPr>
            <a:picLocks noChangeAspect="1"/>
          </p:cNvPicPr>
          <p:nvPr/>
        </p:nvPicPr>
        <p:blipFill>
          <a:blip r:embed="rId2"/>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208275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What is happening? Temp </a:t>
            </a:r>
            <a:r>
              <a:rPr lang="en-GB" sz="4400" dirty="0">
                <a:solidFill>
                  <a:srgbClr val="95C11F"/>
                </a:solidFill>
                <a:latin typeface="Cocon Offc" panose="020B0504020101020102" pitchFamily="34" charset="0"/>
              </a:rPr>
              <a:t>ºC</a:t>
            </a:r>
            <a:r>
              <a:rPr lang="en-US" sz="4400" dirty="0">
                <a:solidFill>
                  <a:srgbClr val="95C11F"/>
                </a:solidFill>
                <a:latin typeface="Cocon Offc" panose="020B0504020101020102" pitchFamily="34" charset="0"/>
              </a:rPr>
              <a:t>+</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6" name="Rectangle 5">
            <a:extLst>
              <a:ext uri="{FF2B5EF4-FFF2-40B4-BE49-F238E27FC236}">
                <a16:creationId xmlns:a16="http://schemas.microsoft.com/office/drawing/2014/main" id="{7DFF983A-B611-47A0-B920-5F1D2214400A}"/>
              </a:ext>
            </a:extLst>
          </p:cNvPr>
          <p:cNvSpPr/>
          <p:nvPr/>
        </p:nvSpPr>
        <p:spPr>
          <a:xfrm>
            <a:off x="1357996" y="6296645"/>
            <a:ext cx="6096000" cy="230832"/>
          </a:xfrm>
          <a:prstGeom prst="rect">
            <a:avLst/>
          </a:prstGeom>
        </p:spPr>
        <p:txBody>
          <a:bodyPr>
            <a:spAutoFit/>
          </a:bodyPr>
          <a:lstStyle/>
          <a:p>
            <a:r>
              <a:rPr lang="en-GB" sz="900" dirty="0">
                <a:latin typeface="Noto Sans" panose="020B0502040504020204" pitchFamily="34" charset="0"/>
                <a:ea typeface="Noto Sans" panose="020B0502040504020204" pitchFamily="34" charset="0"/>
              </a:rPr>
              <a:t>https://www.metoffice.gov.uk/pub/data/weather/uk/climate/stationdata/eastbournedata.txt</a:t>
            </a:r>
          </a:p>
        </p:txBody>
      </p:sp>
      <p:graphicFrame>
        <p:nvGraphicFramePr>
          <p:cNvPr id="3" name="Table 2">
            <a:extLst>
              <a:ext uri="{FF2B5EF4-FFF2-40B4-BE49-F238E27FC236}">
                <a16:creationId xmlns:a16="http://schemas.microsoft.com/office/drawing/2014/main" id="{C50EFC58-9599-4B53-87CE-4AC053123C1D}"/>
              </a:ext>
            </a:extLst>
          </p:cNvPr>
          <p:cNvGraphicFramePr>
            <a:graphicFrameLocks noGrp="1"/>
          </p:cNvGraphicFramePr>
          <p:nvPr>
            <p:extLst>
              <p:ext uri="{D42A27DB-BD31-4B8C-83A1-F6EECF244321}">
                <p14:modId xmlns:p14="http://schemas.microsoft.com/office/powerpoint/2010/main" val="3734586064"/>
              </p:ext>
            </p:extLst>
          </p:nvPr>
        </p:nvGraphicFramePr>
        <p:xfrm>
          <a:off x="1357996" y="1339353"/>
          <a:ext cx="7860431" cy="4880700"/>
        </p:xfrm>
        <a:graphic>
          <a:graphicData uri="http://schemas.openxmlformats.org/drawingml/2006/table">
            <a:tbl>
              <a:tblPr/>
              <a:tblGrid>
                <a:gridCol w="1035037">
                  <a:extLst>
                    <a:ext uri="{9D8B030D-6E8A-4147-A177-3AD203B41FA5}">
                      <a16:colId xmlns:a16="http://schemas.microsoft.com/office/drawing/2014/main" val="2587618317"/>
                    </a:ext>
                  </a:extLst>
                </a:gridCol>
                <a:gridCol w="1025274">
                  <a:extLst>
                    <a:ext uri="{9D8B030D-6E8A-4147-A177-3AD203B41FA5}">
                      <a16:colId xmlns:a16="http://schemas.microsoft.com/office/drawing/2014/main" val="1103946367"/>
                    </a:ext>
                  </a:extLst>
                </a:gridCol>
                <a:gridCol w="1025274">
                  <a:extLst>
                    <a:ext uri="{9D8B030D-6E8A-4147-A177-3AD203B41FA5}">
                      <a16:colId xmlns:a16="http://schemas.microsoft.com/office/drawing/2014/main" val="4017444898"/>
                    </a:ext>
                  </a:extLst>
                </a:gridCol>
                <a:gridCol w="1025274">
                  <a:extLst>
                    <a:ext uri="{9D8B030D-6E8A-4147-A177-3AD203B41FA5}">
                      <a16:colId xmlns:a16="http://schemas.microsoft.com/office/drawing/2014/main" val="2455774271"/>
                    </a:ext>
                  </a:extLst>
                </a:gridCol>
                <a:gridCol w="937393">
                  <a:extLst>
                    <a:ext uri="{9D8B030D-6E8A-4147-A177-3AD203B41FA5}">
                      <a16:colId xmlns:a16="http://schemas.microsoft.com/office/drawing/2014/main" val="639976016"/>
                    </a:ext>
                  </a:extLst>
                </a:gridCol>
                <a:gridCol w="937393">
                  <a:extLst>
                    <a:ext uri="{9D8B030D-6E8A-4147-A177-3AD203B41FA5}">
                      <a16:colId xmlns:a16="http://schemas.microsoft.com/office/drawing/2014/main" val="3538209032"/>
                    </a:ext>
                  </a:extLst>
                </a:gridCol>
                <a:gridCol w="937393">
                  <a:extLst>
                    <a:ext uri="{9D8B030D-6E8A-4147-A177-3AD203B41FA5}">
                      <a16:colId xmlns:a16="http://schemas.microsoft.com/office/drawing/2014/main" val="109382222"/>
                    </a:ext>
                  </a:extLst>
                </a:gridCol>
                <a:gridCol w="937393">
                  <a:extLst>
                    <a:ext uri="{9D8B030D-6E8A-4147-A177-3AD203B41FA5}">
                      <a16:colId xmlns:a16="http://schemas.microsoft.com/office/drawing/2014/main" val="2702412610"/>
                    </a:ext>
                  </a:extLst>
                </a:gridCol>
              </a:tblGrid>
              <a:tr h="325380">
                <a:tc>
                  <a:txBody>
                    <a:bodyPr/>
                    <a:lstStyle/>
                    <a:p>
                      <a:pPr algn="ctr" fontAlgn="ctr"/>
                      <a:endParaRPr lang="en-GB" sz="10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en-GB" sz="1600" b="1" i="0" u="none" strike="noStrike" dirty="0">
                          <a:solidFill>
                            <a:schemeClr val="bg1"/>
                          </a:solidFill>
                          <a:effectLst/>
                          <a:latin typeface="Noto Sans" panose="020B0502040504020204" pitchFamily="34" charset="0"/>
                          <a:ea typeface="Noto Sans" panose="020B0502040504020204" pitchFamily="34" charset="0"/>
                        </a:rPr>
                        <a:t>Eastbourne weather station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53995246"/>
                  </a:ext>
                </a:extLst>
              </a:tr>
              <a:tr h="325380">
                <a:tc>
                  <a:txBody>
                    <a:bodyPr/>
                    <a:lstStyle/>
                    <a:p>
                      <a:pPr algn="ctr" fontAlgn="ctr"/>
                      <a:endParaRPr lang="en-GB" sz="10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en-GB" sz="1600" b="1" i="0" u="none" strike="noStrike" dirty="0">
                          <a:solidFill>
                            <a:schemeClr val="bg1"/>
                          </a:solidFill>
                          <a:effectLst/>
                          <a:latin typeface="Noto Sans" panose="020B0502040504020204" pitchFamily="34" charset="0"/>
                          <a:ea typeface="Noto Sans" panose="020B0502040504020204" pitchFamily="34" charset="0"/>
                        </a:rPr>
                        <a:t>Monthly Average Temp °C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8945281"/>
                  </a:ext>
                </a:extLst>
              </a:tr>
              <a:tr h="325380">
                <a:tc>
                  <a:txBody>
                    <a:bodyPr/>
                    <a:lstStyle/>
                    <a:p>
                      <a:pPr algn="ctr" fontAlgn="ctr"/>
                      <a:endParaRPr lang="en-GB" sz="1000" b="0" i="0" u="none" strike="noStrike">
                        <a:solidFill>
                          <a:srgbClr val="000000"/>
                        </a:solidFill>
                        <a:effectLst/>
                        <a:latin typeface="Noto Sans" panose="020B0502040504020204" pitchFamily="34" charset="0"/>
                        <a:ea typeface="Noto Sans" panose="020B0502040504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Noto Sans" panose="020B0502040504020204" pitchFamily="34" charset="0"/>
                          <a:ea typeface="Noto Sans" panose="020B0502040504020204" pitchFamily="34" charset="0"/>
                        </a:rPr>
                        <a:t>1960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000" b="0" i="0" u="none" strike="noStrike">
                          <a:solidFill>
                            <a:srgbClr val="000000"/>
                          </a:solidFill>
                          <a:effectLst/>
                          <a:latin typeface="Noto Sans" panose="020B0502040504020204" pitchFamily="34" charset="0"/>
                          <a:ea typeface="Noto Sans" panose="020B0502040504020204" pitchFamily="34" charset="0"/>
                        </a:rPr>
                        <a:t>1970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000" b="0" i="0" u="none" strike="noStrike">
                          <a:solidFill>
                            <a:srgbClr val="000000"/>
                          </a:solidFill>
                          <a:effectLst/>
                          <a:latin typeface="Noto Sans" panose="020B0502040504020204" pitchFamily="34" charset="0"/>
                          <a:ea typeface="Noto Sans" panose="020B0502040504020204" pitchFamily="34" charset="0"/>
                        </a:rPr>
                        <a:t>1980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Average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307938602"/>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January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181957123"/>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February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50114930"/>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March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054632601"/>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60708498"/>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May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FFFFFF"/>
                          </a:solidFill>
                          <a:effectLst/>
                          <a:latin typeface="Noto Sans" panose="020B0502040504020204" pitchFamily="34" charset="0"/>
                          <a:ea typeface="Noto Sans" panose="020B0502040504020204" pitchFamily="34" charset="0"/>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80151245"/>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June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143569065"/>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July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493678586"/>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August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20.57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542396551"/>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September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056233993"/>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October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42646864"/>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November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11.48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884242902"/>
                  </a:ext>
                </a:extLst>
              </a:tr>
              <a:tr h="325380">
                <a:tc>
                  <a:txBody>
                    <a:bodyPr/>
                    <a:lstStyle/>
                    <a:p>
                      <a:pPr algn="l" fontAlgn="ctr"/>
                      <a:r>
                        <a:rPr lang="en-GB" sz="1000" b="0" i="0" u="none" strike="noStrike" dirty="0">
                          <a:solidFill>
                            <a:srgbClr val="000000"/>
                          </a:solidFill>
                          <a:effectLst/>
                          <a:latin typeface="Noto Sans" panose="020B0502040504020204" pitchFamily="34" charset="0"/>
                          <a:ea typeface="Noto Sans" panose="020B0502040504020204" pitchFamily="34" charset="0"/>
                        </a:rPr>
                        <a:t> December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000000"/>
                          </a:solidFill>
                          <a:effectLst/>
                          <a:latin typeface="Noto Sans" panose="020B0502040504020204" pitchFamily="34" charset="0"/>
                          <a:ea typeface="Noto Sans" panose="020B0502040504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GB" sz="1100" b="0" i="0" u="none" strike="noStrike">
                          <a:solidFill>
                            <a:srgbClr val="FFFFFF"/>
                          </a:solidFill>
                          <a:effectLst/>
                          <a:latin typeface="Noto Sans" panose="020B0502040504020204" pitchFamily="34" charset="0"/>
                          <a:ea typeface="Noto Sans" panose="020B0502040504020204" pitchFamily="34" charset="0"/>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GB" sz="1100" b="0" i="0" u="none" strike="noStrike" dirty="0">
                          <a:solidFill>
                            <a:srgbClr val="000000"/>
                          </a:solidFill>
                          <a:effectLst/>
                          <a:latin typeface="Noto Sans" panose="020B0502040504020204" pitchFamily="34" charset="0"/>
                          <a:ea typeface="Noto Sans" panose="020B0502040504020204" pitchFamily="34" charset="0"/>
                        </a:rPr>
                        <a:t>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565262560"/>
                  </a:ext>
                </a:extLst>
              </a:tr>
            </a:tbl>
          </a:graphicData>
        </a:graphic>
      </p:graphicFrame>
      <p:pic>
        <p:nvPicPr>
          <p:cNvPr id="4" name="Picture 3">
            <a:extLst>
              <a:ext uri="{FF2B5EF4-FFF2-40B4-BE49-F238E27FC236}">
                <a16:creationId xmlns:a16="http://schemas.microsoft.com/office/drawing/2014/main" id="{3335E5EF-234D-4C2D-A8BB-4CBF4CEE2776}"/>
              </a:ext>
            </a:extLst>
          </p:cNvPr>
          <p:cNvPicPr>
            <a:picLocks noChangeAspect="1"/>
          </p:cNvPicPr>
          <p:nvPr/>
        </p:nvPicPr>
        <p:blipFill>
          <a:blip r:embed="rId2"/>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7921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What is happening? </a:t>
            </a:r>
            <a:r>
              <a:rPr lang="en-GB" sz="4400" dirty="0">
                <a:solidFill>
                  <a:srgbClr val="95C11F"/>
                </a:solidFill>
                <a:latin typeface="Cocon Offc" panose="020B0504020101020102" pitchFamily="34" charset="0"/>
              </a:rPr>
              <a:t>Population</a:t>
            </a:r>
            <a:endParaRPr lang="en-US" sz="4400" dirty="0">
              <a:solidFill>
                <a:srgbClr val="95C11F"/>
              </a:solidFill>
              <a:latin typeface="Cocon Offc" panose="020B0504020101020102" pitchFamily="34" charset="0"/>
            </a:endParaRP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pic>
        <p:nvPicPr>
          <p:cNvPr id="7" name="Picture 6" descr="A screenshot of a cell phone&#10;&#10;Description automatically generated">
            <a:extLst>
              <a:ext uri="{FF2B5EF4-FFF2-40B4-BE49-F238E27FC236}">
                <a16:creationId xmlns:a16="http://schemas.microsoft.com/office/drawing/2014/main" id="{CA7630A7-6934-4C08-AA16-56A8031553CA}"/>
              </a:ext>
            </a:extLst>
          </p:cNvPr>
          <p:cNvPicPr>
            <a:picLocks noChangeAspect="1"/>
          </p:cNvPicPr>
          <p:nvPr/>
        </p:nvPicPr>
        <p:blipFill>
          <a:blip r:embed="rId2">
            <a:duotone>
              <a:prstClr val="black"/>
              <a:schemeClr val="accent6">
                <a:lumMod val="40000"/>
                <a:lumOff val="60000"/>
                <a:tint val="45000"/>
                <a:satMod val="400000"/>
              </a:schemeClr>
            </a:duotone>
          </a:blip>
          <a:stretch>
            <a:fillRect/>
          </a:stretch>
        </p:blipFill>
        <p:spPr>
          <a:xfrm>
            <a:off x="1168952" y="1079736"/>
            <a:ext cx="7932518" cy="5230084"/>
          </a:xfrm>
          <a:prstGeom prst="rect">
            <a:avLst/>
          </a:prstGeom>
        </p:spPr>
      </p:pic>
      <p:pic>
        <p:nvPicPr>
          <p:cNvPr id="3" name="Picture 2">
            <a:extLst>
              <a:ext uri="{FF2B5EF4-FFF2-40B4-BE49-F238E27FC236}">
                <a16:creationId xmlns:a16="http://schemas.microsoft.com/office/drawing/2014/main" id="{8775BD7F-9EBC-46F2-B7BA-63F8E91DD4E1}"/>
              </a:ext>
            </a:extLst>
          </p:cNvPr>
          <p:cNvPicPr>
            <a:picLocks noChangeAspect="1"/>
          </p:cNvPicPr>
          <p:nvPr/>
        </p:nvPicPr>
        <p:blipFill>
          <a:blip r:embed="rId3"/>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386930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51" y="2609072"/>
            <a:ext cx="8320256"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'Planting for Drought'</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Subtitle 2">
            <a:extLst>
              <a:ext uri="{FF2B5EF4-FFF2-40B4-BE49-F238E27FC236}">
                <a16:creationId xmlns:a16="http://schemas.microsoft.com/office/drawing/2014/main" id="{D0B531F8-1108-42F7-AB1C-A7B6D5FB56F1}"/>
              </a:ext>
            </a:extLst>
          </p:cNvPr>
          <p:cNvSpPr>
            <a:spLocks noGrp="1"/>
          </p:cNvSpPr>
          <p:nvPr>
            <p:ph type="subTitle" idx="1"/>
          </p:nvPr>
        </p:nvSpPr>
        <p:spPr>
          <a:xfrm>
            <a:off x="1168952" y="3966828"/>
            <a:ext cx="8320256" cy="2356992"/>
          </a:xfrm>
        </p:spPr>
        <p:txBody>
          <a:bodyPr vert="horz" lIns="91440" tIns="45720" rIns="91440" bIns="45720" rtlCol="0">
            <a:normAutofit fontScale="77500" lnSpcReduction="20000"/>
          </a:bodyPr>
          <a:lstStyle/>
          <a:p>
            <a:pPr algn="ctr">
              <a:lnSpc>
                <a:spcPct val="90000"/>
              </a:lnSpc>
            </a:pPr>
            <a:endParaRPr lang="en-GB" sz="700" dirty="0">
              <a:latin typeface="Noto Sans" panose="020B0502040504020204" pitchFamily="34" charset="0"/>
              <a:ea typeface="Noto Sans" panose="020B0502040504020204" pitchFamily="34" charset="0"/>
            </a:endParaRPr>
          </a:p>
          <a:p>
            <a:pPr algn="ctr">
              <a:lnSpc>
                <a:spcPct val="90000"/>
              </a:lnSpc>
            </a:pPr>
            <a:endParaRPr lang="en-GB" sz="700" dirty="0">
              <a:latin typeface="Noto Sans" panose="020B0502040504020204" pitchFamily="34" charset="0"/>
              <a:ea typeface="Noto Sans" panose="020B0502040504020204" pitchFamily="34" charset="0"/>
            </a:endParaRPr>
          </a:p>
          <a:p>
            <a:pPr algn="ctr">
              <a:lnSpc>
                <a:spcPct val="90000"/>
              </a:lnSpc>
            </a:pPr>
            <a:endParaRPr lang="en-GB" sz="700" dirty="0">
              <a:latin typeface="Noto Sans" panose="020B0502040504020204" pitchFamily="34" charset="0"/>
              <a:ea typeface="Noto Sans" panose="020B0502040504020204" pitchFamily="34" charset="0"/>
            </a:endParaRPr>
          </a:p>
          <a:p>
            <a:pPr algn="ctr">
              <a:lnSpc>
                <a:spcPct val="90000"/>
              </a:lnSpc>
            </a:pPr>
            <a:endParaRPr lang="en-GB" sz="700" dirty="0">
              <a:latin typeface="Noto Sans" panose="020B0502040504020204" pitchFamily="34" charset="0"/>
              <a:ea typeface="Noto Sans" panose="020B0502040504020204" pitchFamily="34" charset="0"/>
            </a:endParaRPr>
          </a:p>
          <a:p>
            <a:pPr algn="ctr">
              <a:lnSpc>
                <a:spcPct val="120000"/>
              </a:lnSpc>
              <a:spcBef>
                <a:spcPts val="0"/>
              </a:spcBef>
            </a:pPr>
            <a:r>
              <a:rPr lang="en-GB" sz="3500" b="1" dirty="0">
                <a:solidFill>
                  <a:srgbClr val="004B93"/>
                </a:solidFill>
                <a:latin typeface="Noto Sans" panose="020B0502040504020204" pitchFamily="34" charset="0"/>
                <a:ea typeface="Noto Sans" panose="020B0502040504020204" pitchFamily="34" charset="0"/>
              </a:rPr>
              <a:t>Session 2</a:t>
            </a:r>
          </a:p>
          <a:p>
            <a:pPr algn="ctr">
              <a:lnSpc>
                <a:spcPct val="120000"/>
              </a:lnSpc>
              <a:spcBef>
                <a:spcPts val="0"/>
              </a:spcBef>
            </a:pPr>
            <a:r>
              <a:rPr lang="en-GB" sz="3500" dirty="0">
                <a:solidFill>
                  <a:srgbClr val="004B93"/>
                </a:solidFill>
                <a:latin typeface="Noto Sans" panose="020B0502040504020204" pitchFamily="34" charset="0"/>
                <a:ea typeface="Noto Sans" panose="020B0502040504020204" pitchFamily="34" charset="0"/>
              </a:rPr>
              <a:t>Characteristics of a drought tolerant plant</a:t>
            </a:r>
          </a:p>
          <a:p>
            <a:pPr algn="ctr">
              <a:lnSpc>
                <a:spcPct val="120000"/>
              </a:lnSpc>
              <a:spcBef>
                <a:spcPts val="0"/>
              </a:spcBef>
            </a:pPr>
            <a:endParaRPr lang="en-GB" sz="3500" dirty="0">
              <a:solidFill>
                <a:srgbClr val="004B93"/>
              </a:solidFill>
              <a:latin typeface="Noto Sans" panose="020B0502040504020204" pitchFamily="34" charset="0"/>
              <a:ea typeface="Noto Sans" panose="020B0502040504020204" pitchFamily="34" charset="0"/>
            </a:endParaRPr>
          </a:p>
          <a:p>
            <a:pPr algn="ctr">
              <a:lnSpc>
                <a:spcPct val="120000"/>
              </a:lnSpc>
              <a:spcBef>
                <a:spcPts val="0"/>
              </a:spcBef>
            </a:pPr>
            <a:r>
              <a:rPr lang="en-GB" sz="3500" dirty="0">
                <a:solidFill>
                  <a:srgbClr val="004B93"/>
                </a:solidFill>
                <a:latin typeface="Noto Sans" panose="020B0502040504020204" pitchFamily="34" charset="0"/>
                <a:ea typeface="Noto Sans" panose="020B0502040504020204" pitchFamily="34" charset="0"/>
              </a:rPr>
              <a:t>A selection of plants</a:t>
            </a:r>
          </a:p>
          <a:p>
            <a:pPr algn="ctr">
              <a:lnSpc>
                <a:spcPct val="120000"/>
              </a:lnSpc>
              <a:spcBef>
                <a:spcPts val="0"/>
              </a:spcBef>
            </a:pPr>
            <a:endParaRPr lang="en-US" sz="700" dirty="0">
              <a:solidFill>
                <a:srgbClr val="004B93"/>
              </a:solidFill>
              <a:latin typeface="Noto Sans" panose="020B0502040504020204" pitchFamily="34" charset="0"/>
              <a:ea typeface="Noto Sans" panose="020B0502040504020204" pitchFamily="34" charset="0"/>
            </a:endParaRPr>
          </a:p>
        </p:txBody>
      </p:sp>
      <p:pic>
        <p:nvPicPr>
          <p:cNvPr id="3" name="Picture 2">
            <a:extLst>
              <a:ext uri="{FF2B5EF4-FFF2-40B4-BE49-F238E27FC236}">
                <a16:creationId xmlns:a16="http://schemas.microsoft.com/office/drawing/2014/main" id="{8EF4E4AE-F435-49F8-8F01-F68D93CA6666}"/>
              </a:ext>
            </a:extLst>
          </p:cNvPr>
          <p:cNvPicPr>
            <a:picLocks noChangeAspect="1"/>
          </p:cNvPicPr>
          <p:nvPr/>
        </p:nvPicPr>
        <p:blipFill>
          <a:blip r:embed="rId2"/>
          <a:stretch>
            <a:fillRect/>
          </a:stretch>
        </p:blipFill>
        <p:spPr>
          <a:xfrm>
            <a:off x="3673023" y="70492"/>
            <a:ext cx="3126787" cy="2538580"/>
          </a:xfrm>
          <a:prstGeom prst="rect">
            <a:avLst/>
          </a:prstGeom>
        </p:spPr>
      </p:pic>
    </p:spTree>
    <p:extLst>
      <p:ext uri="{BB962C8B-B14F-4D97-AF65-F5344CB8AC3E}">
        <p14:creationId xmlns:p14="http://schemas.microsoft.com/office/powerpoint/2010/main" val="78284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83405" y="106519"/>
            <a:ext cx="8566318" cy="834993"/>
          </a:xfrm>
        </p:spPr>
        <p:txBody>
          <a:bodyPr vert="horz" lIns="91440" tIns="45720" rIns="91440" bIns="45720" rtlCol="0">
            <a:normAutofit/>
          </a:bodyPr>
          <a:lstStyle/>
          <a:p>
            <a:pPr algn="ctr"/>
            <a:r>
              <a:rPr lang="en-US" sz="4400" dirty="0">
                <a:solidFill>
                  <a:srgbClr val="95C11F"/>
                </a:solidFill>
                <a:latin typeface="Cocon Offc" panose="020B0504020101020102" pitchFamily="34" charset="0"/>
              </a:rPr>
              <a:t>Plant groups – a guide</a:t>
            </a:r>
          </a:p>
        </p:txBody>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Summer 2022</a:t>
            </a:r>
          </a:p>
        </p:txBody>
      </p:sp>
      <p:sp>
        <p:nvSpPr>
          <p:cNvPr id="11" name="Rectangle 10">
            <a:extLst>
              <a:ext uri="{FF2B5EF4-FFF2-40B4-BE49-F238E27FC236}">
                <a16:creationId xmlns:a16="http://schemas.microsoft.com/office/drawing/2014/main" id="{D6B5AE1B-DB89-4A14-853F-AF76A7DF0727}"/>
              </a:ext>
            </a:extLst>
          </p:cNvPr>
          <p:cNvSpPr/>
          <p:nvPr/>
        </p:nvSpPr>
        <p:spPr>
          <a:xfrm>
            <a:off x="1378688" y="5704765"/>
            <a:ext cx="8076557" cy="830997"/>
          </a:xfrm>
          <a:prstGeom prst="rect">
            <a:avLst/>
          </a:prstGeom>
        </p:spPr>
        <p:txBody>
          <a:bodyPr wrap="square">
            <a:spAutoFit/>
          </a:bodyPr>
          <a:lstStyle/>
          <a:p>
            <a:pPr algn="ctr"/>
            <a:r>
              <a:rPr lang="en-GB" sz="1600" dirty="0">
                <a:solidFill>
                  <a:srgbClr val="004B93"/>
                </a:solidFill>
                <a:latin typeface="Noto Sans" panose="020B0502040504020204" pitchFamily="34" charset="0"/>
                <a:ea typeface="Noto Sans" panose="020B0502040504020204" pitchFamily="34" charset="0"/>
              </a:rPr>
              <a:t>Most plant groups have drought tolerant/resilient genera.  Some groups such as bedding can be replaced with herbaceous plants that, once established, can be considered drought tolerant.</a:t>
            </a:r>
          </a:p>
        </p:txBody>
      </p:sp>
      <p:pic>
        <p:nvPicPr>
          <p:cNvPr id="5" name="Picture 4">
            <a:extLst>
              <a:ext uri="{FF2B5EF4-FFF2-40B4-BE49-F238E27FC236}">
                <a16:creationId xmlns:a16="http://schemas.microsoft.com/office/drawing/2014/main" id="{EE6CA0AD-0709-43BA-878C-49A3CE082902}"/>
              </a:ext>
            </a:extLst>
          </p:cNvPr>
          <p:cNvPicPr>
            <a:picLocks noChangeAspect="1"/>
          </p:cNvPicPr>
          <p:nvPr/>
        </p:nvPicPr>
        <p:blipFill>
          <a:blip r:embed="rId2"/>
          <a:stretch>
            <a:fillRect/>
          </a:stretch>
        </p:blipFill>
        <p:spPr>
          <a:xfrm>
            <a:off x="1575207" y="1351084"/>
            <a:ext cx="1495725" cy="4315680"/>
          </a:xfrm>
          <a:prstGeom prst="rect">
            <a:avLst/>
          </a:prstGeom>
        </p:spPr>
      </p:pic>
      <p:sp>
        <p:nvSpPr>
          <p:cNvPr id="6" name="Rectangle 5">
            <a:extLst>
              <a:ext uri="{FF2B5EF4-FFF2-40B4-BE49-F238E27FC236}">
                <a16:creationId xmlns:a16="http://schemas.microsoft.com/office/drawing/2014/main" id="{3DE15D6B-6849-45A1-9DF2-CCCF65241286}"/>
              </a:ext>
            </a:extLst>
          </p:cNvPr>
          <p:cNvSpPr/>
          <p:nvPr/>
        </p:nvSpPr>
        <p:spPr>
          <a:xfrm>
            <a:off x="3048000" y="1529209"/>
            <a:ext cx="6096000" cy="3970318"/>
          </a:xfrm>
          <a:prstGeom prst="rect">
            <a:avLst/>
          </a:prstGeom>
        </p:spPr>
        <p:txBody>
          <a:bodyPr anchor="ctr" anchorCtr="0">
            <a:spAutoFit/>
          </a:bodyPr>
          <a:lstStyle/>
          <a:p>
            <a:r>
              <a:rPr lang="en-GB" sz="2800" dirty="0">
                <a:solidFill>
                  <a:srgbClr val="004B93"/>
                </a:solidFill>
                <a:latin typeface="Noto Sans" panose="020B0502040504020204" pitchFamily="34" charset="0"/>
                <a:ea typeface="Noto Sans" panose="020B0502040504020204" pitchFamily="34" charset="0"/>
              </a:rPr>
              <a:t>Some definitions:</a:t>
            </a:r>
          </a:p>
          <a:p>
            <a:endParaRPr lang="en-GB" sz="1600" dirty="0">
              <a:solidFill>
                <a:schemeClr val="bg1">
                  <a:lumMod val="50000"/>
                </a:schemeClr>
              </a:solidFill>
              <a:latin typeface="Noto Sans" panose="020B0502040504020204" pitchFamily="34" charset="0"/>
              <a:ea typeface="Noto Sans" panose="020B0502040504020204" pitchFamily="34" charset="0"/>
            </a:endParaRPr>
          </a:p>
          <a:p>
            <a:r>
              <a:rPr lang="en-GB" sz="1600" dirty="0">
                <a:solidFill>
                  <a:schemeClr val="accent6">
                    <a:lumMod val="75000"/>
                  </a:schemeClr>
                </a:solidFill>
                <a:latin typeface="Noto Sans" panose="020B0502040504020204" pitchFamily="34" charset="0"/>
                <a:ea typeface="Noto Sans" panose="020B0502040504020204" pitchFamily="34" charset="0"/>
              </a:rPr>
              <a:t>Drought is a prolonged period of abnormally low rainfall, leading to a shortage of water.</a:t>
            </a:r>
          </a:p>
          <a:p>
            <a:endParaRPr lang="en-GB" sz="1600" dirty="0">
              <a:solidFill>
                <a:schemeClr val="accent6">
                  <a:lumMod val="75000"/>
                </a:schemeClr>
              </a:solidFill>
              <a:latin typeface="Noto Sans" panose="020B0502040504020204" pitchFamily="34" charset="0"/>
              <a:ea typeface="Noto Sans" panose="020B0502040504020204" pitchFamily="34" charset="0"/>
            </a:endParaRPr>
          </a:p>
          <a:p>
            <a:r>
              <a:rPr lang="en-GB" sz="1600" dirty="0">
                <a:solidFill>
                  <a:schemeClr val="accent6">
                    <a:lumMod val="75000"/>
                  </a:schemeClr>
                </a:solidFill>
                <a:latin typeface="Noto Sans" panose="020B0502040504020204" pitchFamily="34" charset="0"/>
                <a:ea typeface="Noto Sans" panose="020B0502040504020204" pitchFamily="34" charset="0"/>
              </a:rPr>
              <a:t>Drought tolerance is the ability by which a plant maintains its structure and survival during arid or drought conditions.  Some plants have adapted to dry conditions.</a:t>
            </a:r>
          </a:p>
          <a:p>
            <a:endParaRPr lang="en-GB" sz="1600" dirty="0">
              <a:solidFill>
                <a:schemeClr val="accent6">
                  <a:lumMod val="75000"/>
                </a:schemeClr>
              </a:solidFill>
              <a:latin typeface="Noto Sans" panose="020B0502040504020204" pitchFamily="34" charset="0"/>
              <a:ea typeface="Noto Sans" panose="020B0502040504020204" pitchFamily="34" charset="0"/>
            </a:endParaRPr>
          </a:p>
          <a:p>
            <a:r>
              <a:rPr lang="en-GB" sz="1600" dirty="0">
                <a:solidFill>
                  <a:schemeClr val="accent6">
                    <a:lumMod val="75000"/>
                  </a:schemeClr>
                </a:solidFill>
                <a:latin typeface="Noto Sans" panose="020B0502040504020204" pitchFamily="34" charset="0"/>
                <a:ea typeface="Noto Sans" panose="020B0502040504020204" pitchFamily="34" charset="0"/>
              </a:rPr>
              <a:t>Drought tolerant plants can grow or thrive with minimal water or rainfall, some species in groups such as Ferns may dieback becoming dormant.</a:t>
            </a:r>
          </a:p>
          <a:p>
            <a:endParaRPr lang="en-GB" sz="1600" dirty="0">
              <a:solidFill>
                <a:schemeClr val="accent6">
                  <a:lumMod val="75000"/>
                </a:schemeClr>
              </a:solidFill>
              <a:latin typeface="Noto Sans" panose="020B0502040504020204" pitchFamily="34" charset="0"/>
              <a:ea typeface="Noto Sans" panose="020B0502040504020204" pitchFamily="34" charset="0"/>
            </a:endParaRPr>
          </a:p>
          <a:p>
            <a:r>
              <a:rPr lang="en-GB" sz="1600" dirty="0">
                <a:solidFill>
                  <a:schemeClr val="accent6">
                    <a:lumMod val="75000"/>
                  </a:schemeClr>
                </a:solidFill>
                <a:latin typeface="Noto Sans" panose="020B0502040504020204" pitchFamily="34" charset="0"/>
                <a:ea typeface="Noto Sans" panose="020B0502040504020204" pitchFamily="34" charset="0"/>
              </a:rPr>
              <a:t>Drought resistant plants can survive for long periods of time without water.</a:t>
            </a:r>
            <a:endParaRPr lang="en-US" sz="1600" dirty="0">
              <a:solidFill>
                <a:schemeClr val="bg1">
                  <a:lumMod val="50000"/>
                </a:schemeClr>
              </a:solidFill>
              <a:latin typeface="Noto Sans" panose="020B0502040504020204" pitchFamily="34" charset="0"/>
              <a:ea typeface="Noto Sans" panose="020B0502040504020204" pitchFamily="34" charset="0"/>
            </a:endParaRPr>
          </a:p>
        </p:txBody>
      </p:sp>
      <p:pic>
        <p:nvPicPr>
          <p:cNvPr id="3" name="Picture 2">
            <a:extLst>
              <a:ext uri="{FF2B5EF4-FFF2-40B4-BE49-F238E27FC236}">
                <a16:creationId xmlns:a16="http://schemas.microsoft.com/office/drawing/2014/main" id="{6FBB4C64-F670-4042-BDE9-837335FA983A}"/>
              </a:ext>
            </a:extLst>
          </p:cNvPr>
          <p:cNvPicPr>
            <a:picLocks noChangeAspect="1"/>
          </p:cNvPicPr>
          <p:nvPr/>
        </p:nvPicPr>
        <p:blipFill>
          <a:blip r:embed="rId3"/>
          <a:stretch>
            <a:fillRect/>
          </a:stretch>
        </p:blipFill>
        <p:spPr>
          <a:xfrm>
            <a:off x="10125012" y="106519"/>
            <a:ext cx="1847248" cy="1499746"/>
          </a:xfrm>
          <a:prstGeom prst="rect">
            <a:avLst/>
          </a:prstGeom>
        </p:spPr>
      </p:pic>
    </p:spTree>
    <p:extLst>
      <p:ext uri="{BB962C8B-B14F-4D97-AF65-F5344CB8AC3E}">
        <p14:creationId xmlns:p14="http://schemas.microsoft.com/office/powerpoint/2010/main" val="9210046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2018</Words>
  <Application>Microsoft Office PowerPoint</Application>
  <PresentationFormat>Widescreen</PresentationFormat>
  <Paragraphs>651</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Cocon Offc</vt:lpstr>
      <vt:lpstr>Noto Sans</vt:lpstr>
      <vt:lpstr>Trebuchet MS</vt:lpstr>
      <vt:lpstr>Wingdings</vt:lpstr>
      <vt:lpstr>Wingdings 3</vt:lpstr>
      <vt:lpstr>Facet</vt:lpstr>
      <vt:lpstr>'Planting for Drought'</vt:lpstr>
      <vt:lpstr>Why manage water?</vt:lpstr>
      <vt:lpstr>A vision of the future?</vt:lpstr>
      <vt:lpstr>What is happening? Sun hours+</vt:lpstr>
      <vt:lpstr>What is happening? Rainfall-</vt:lpstr>
      <vt:lpstr>What is happening? Temp ºC+</vt:lpstr>
      <vt:lpstr>What is happening? Population</vt:lpstr>
      <vt:lpstr>'Planting for Drought'</vt:lpstr>
      <vt:lpstr>Plant groups – a guide</vt:lpstr>
      <vt:lpstr>Plant characteristics</vt:lpstr>
      <vt:lpstr>A selection of genera</vt:lpstr>
      <vt:lpstr>PowerPoint Presentation</vt:lpstr>
      <vt:lpstr>PowerPoint Presentation</vt:lpstr>
      <vt:lpstr>PowerPoint Presentation</vt:lpstr>
      <vt:lpstr>PowerPoint Presentation</vt:lpstr>
      <vt:lpstr>For consideration</vt:lpstr>
      <vt:lpstr>'Planting for Drought'</vt:lpstr>
      <vt:lpstr>But first, how is water lost?</vt:lpstr>
      <vt:lpstr>It starts with the preparation</vt:lpstr>
      <vt:lpstr>PowerPoint Presentation</vt:lpstr>
      <vt:lpstr>The function of a mulch</vt:lpstr>
      <vt:lpstr>A combination of water management products can help with the establishment of the plant   ‘It’s all about the roots’</vt:lpstr>
      <vt:lpstr>'Planting for Drought'</vt:lpstr>
      <vt:lpstr>What is ‘Grey Water’</vt:lpstr>
      <vt:lpstr>Harvesting rain water</vt:lpstr>
      <vt:lpstr>Irrigation – A direct application</vt:lpstr>
      <vt:lpstr>How we can apply water</vt:lpstr>
      <vt:lpstr>'Planting for Drought'</vt:lpstr>
      <vt:lpstr>'Planting for Drought'</vt:lpstr>
      <vt:lpstr>'Planting for Drought'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'Planting for drought'</dc:title>
  <dc:creator>Simon King</dc:creator>
  <cp:lastModifiedBy>Geoff de la Cour-Baker</cp:lastModifiedBy>
  <cp:revision>61</cp:revision>
  <dcterms:created xsi:type="dcterms:W3CDTF">2019-03-27T12:40:58Z</dcterms:created>
  <dcterms:modified xsi:type="dcterms:W3CDTF">2022-07-27T06:38:07Z</dcterms:modified>
</cp:coreProperties>
</file>